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070" r:id="rId1"/>
  </p:sldMasterIdLst>
  <p:notesMasterIdLst>
    <p:notesMasterId r:id="rId12"/>
  </p:notesMasterIdLst>
  <p:sldIdLst>
    <p:sldId id="643" r:id="rId2"/>
    <p:sldId id="614" r:id="rId3"/>
    <p:sldId id="622" r:id="rId4"/>
    <p:sldId id="646" r:id="rId5"/>
    <p:sldId id="647" r:id="rId6"/>
    <p:sldId id="655" r:id="rId7"/>
    <p:sldId id="648" r:id="rId8"/>
    <p:sldId id="649" r:id="rId9"/>
    <p:sldId id="650" r:id="rId10"/>
    <p:sldId id="652" r:id="rId11"/>
  </p:sldIdLst>
  <p:sldSz cx="9144000" cy="5143500" type="screen16x9"/>
  <p:notesSz cx="6858000" cy="9144000"/>
  <p:defaultTextStyle>
    <a:defPPr>
      <a:defRPr lang="en-US"/>
    </a:defPPr>
    <a:lvl1pPr marL="0" algn="l" defTabSz="68559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97" algn="l" defTabSz="68559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94" algn="l" defTabSz="68559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390" algn="l" defTabSz="68559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188" algn="l" defTabSz="68559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984" algn="l" defTabSz="68559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782" algn="l" defTabSz="68559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578" algn="l" defTabSz="68559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375" algn="l" defTabSz="685594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C392B"/>
    <a:srgbClr val="FF2C13"/>
    <a:srgbClr val="403F3F"/>
    <a:srgbClr val="E86F01"/>
    <a:srgbClr val="F3EBE8"/>
    <a:srgbClr val="2E2E2E"/>
    <a:srgbClr val="F0DDC9"/>
    <a:srgbClr val="241B18"/>
    <a:srgbClr val="FF2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25" autoAdjust="0"/>
    <p:restoredTop sz="86420" autoAdjust="0"/>
  </p:normalViewPr>
  <p:slideViewPr>
    <p:cSldViewPr snapToGrid="0" snapToObjects="1">
      <p:cViewPr>
        <p:scale>
          <a:sx n="110" d="100"/>
          <a:sy n="110" d="100"/>
        </p:scale>
        <p:origin x="-1560" y="-702"/>
      </p:cViewPr>
      <p:guideLst>
        <p:guide orient="horz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44"/>
    </p:cViewPr>
  </p:sorterViewPr>
  <p:notesViewPr>
    <p:cSldViewPr snapToGrid="0" snapToObjects="1">
      <p:cViewPr varScale="1">
        <p:scale>
          <a:sx n="86" d="100"/>
          <a:sy n="86" d="100"/>
        </p:scale>
        <p:origin x="392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aleway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aleway"/>
              </a:defRPr>
            </a:lvl1pPr>
          </a:lstStyle>
          <a:p>
            <a:fld id="{EFC10EE1-B198-C942-8235-326C972CBB30}" type="datetimeFigureOut">
              <a:rPr lang="en-US" smtClean="0"/>
              <a:pPr/>
              <a:t>2/29/2016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aleway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aleway"/>
              </a:defRPr>
            </a:lvl1pPr>
          </a:lstStyle>
          <a:p>
            <a:fld id="{006BE02D-20C0-F840-AFAC-BEA99C74FDC2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797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1pPr>
    <a:lvl2pPr marL="342797" algn="l" defTabSz="342797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2pPr>
    <a:lvl3pPr marL="685594" algn="l" defTabSz="342797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3pPr>
    <a:lvl4pPr marL="1028390" algn="l" defTabSz="342797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4pPr>
    <a:lvl5pPr marL="1371188" algn="l" defTabSz="342797" rtl="0" eaLnBrk="1" latinLnBrk="0" hangingPunct="1">
      <a:defRPr sz="900" kern="1200">
        <a:solidFill>
          <a:schemeClr val="tx1"/>
        </a:solidFill>
        <a:latin typeface="Raleway"/>
        <a:ea typeface="+mn-ea"/>
        <a:cs typeface="+mn-cs"/>
      </a:defRPr>
    </a:lvl5pPr>
    <a:lvl6pPr marL="1713984" algn="l" defTabSz="34279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782" algn="l" defTabSz="34279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578" algn="l" defTabSz="34279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375" algn="l" defTabSz="34279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5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3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lvl="0" indent="0">
              <a:buFont typeface="Arial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03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1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615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796" lvl="1" indent="0">
              <a:spcBef>
                <a:spcPts val="113"/>
              </a:spcBef>
              <a:buFont typeface="Arial" charset="0"/>
              <a:buNone/>
            </a:pP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55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64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6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08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8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735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rea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-20059" y="-30079"/>
            <a:ext cx="6346306" cy="51886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5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09420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Web Data Traf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646739" y="213369"/>
            <a:ext cx="346436" cy="275735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id-ID" sz="1350" dirty="0">
              <a:latin typeface="Raleway Ligh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72159" y="228852"/>
            <a:ext cx="295602" cy="230836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‹Nr.›</a:t>
            </a:fld>
            <a:endParaRPr lang="id-ID" sz="105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  <p:sp>
        <p:nvSpPr>
          <p:cNvPr id="12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3768715" y="1847180"/>
            <a:ext cx="4722778" cy="26444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684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646739" y="213369"/>
            <a:ext cx="346436" cy="275735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id-ID" sz="1350" dirty="0">
              <a:latin typeface="Raleway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672159" y="228852"/>
            <a:ext cx="295602" cy="230836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‹Nr.›</a:t>
            </a:fld>
            <a:endParaRPr lang="id-ID" sz="105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67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faul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8646739" y="213369"/>
            <a:ext cx="346436" cy="275735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id-ID" sz="1350" dirty="0">
              <a:latin typeface="Raleway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672159" y="228852"/>
            <a:ext cx="295602" cy="230836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‹Nr.›</a:t>
            </a:fld>
            <a:endParaRPr lang="id-ID" sz="105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6067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646740" y="213369"/>
            <a:ext cx="346436" cy="275735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id-ID" sz="1350" dirty="0">
              <a:latin typeface="Raleway Light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8672160" y="228852"/>
            <a:ext cx="295602" cy="230836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‹Nr.›</a:t>
            </a:fld>
            <a:endParaRPr lang="id-ID" sz="105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646740" y="213369"/>
            <a:ext cx="346436" cy="275735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/>
            <a:endParaRPr lang="id-ID" sz="1350" dirty="0">
              <a:latin typeface="Raleway Ligh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672160" y="228852"/>
            <a:ext cx="295602" cy="230836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2"/>
                </a:solidFill>
                <a:latin typeface="Raleway Light"/>
                <a:cs typeface="Raleway Light"/>
              </a:rPr>
              <a:pPr algn="ctr"/>
              <a:t>‹Nr.›</a:t>
            </a:fld>
            <a:endParaRPr lang="id-ID" sz="1050" dirty="0">
              <a:solidFill>
                <a:schemeClr val="accent2"/>
              </a:solidFill>
              <a:latin typeface="Raleway Light"/>
              <a:cs typeface="Raleway Light"/>
            </a:endParaRP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1360048" y="1471020"/>
            <a:ext cx="2010894" cy="2702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50">
                <a:latin typeface="Raleway Light"/>
                <a:cs typeface="Raleway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4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8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60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7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5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80463" y="4767263"/>
            <a:ext cx="2057400" cy="273844"/>
          </a:xfrm>
        </p:spPr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11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4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1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rgbClr val="F3EBE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5671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2C88-6C8F-484D-AF69-578F576B1F4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7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3897" r:id="rId13"/>
    <p:sldLayoutId id="2147483898" r:id="rId14"/>
    <p:sldLayoutId id="2147483899" r:id="rId15"/>
    <p:sldLayoutId id="2147483784" r:id="rId16"/>
    <p:sldLayoutId id="2147483768" r:id="rId17"/>
    <p:sldLayoutId id="2147483765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E2E2E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rgbClr val="2E2E2E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rgbClr val="2E2E2E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rgbClr val="2E2E2E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rgbClr val="2E2E2E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rgbClr val="2E2E2E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tif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7.png"/><Relationship Id="rId10" Type="http://schemas.openxmlformats.org/officeDocument/2006/relationships/image" Target="../media/image15.tiff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moteui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ocs.oracle.com/javase/8/docs/api/" TargetMode="External"/><Relationship Id="rId4" Type="http://schemas.openxmlformats.org/officeDocument/2006/relationships/hyperlink" Target="http://docs.oracle.com/javase/8/javafx/ap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1584678" y="2979803"/>
            <a:ext cx="5952933" cy="300086"/>
          </a:xfrm>
          <a:prstGeom prst="rect">
            <a:avLst/>
          </a:prstGeom>
          <a:noFill/>
        </p:spPr>
        <p:txBody>
          <a:bodyPr wrap="square" lIns="68584" tIns="34292" rIns="68584" bIns="34292">
            <a:spAutoFit/>
          </a:bodyPr>
          <a:lstStyle/>
          <a:p>
            <a:pPr algn="ctr"/>
            <a:r>
              <a:rPr lang="de-DE" sz="1500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Die</a:t>
            </a:r>
            <a:r>
              <a:rPr lang="id-ID" sz="1500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d-ID" sz="1500" dirty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Desktop-Lösung für das Cross-Plattform Framework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485007" y="1044121"/>
            <a:ext cx="6152274" cy="180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76" b="1" dirty="0">
                <a:solidFill>
                  <a:srgbClr val="FF2600"/>
                </a:solidFill>
                <a:latin typeface="Arial" charset="0"/>
                <a:ea typeface="Arial" charset="0"/>
                <a:cs typeface="Arial" charset="0"/>
              </a:rPr>
              <a:t>RemoteUI</a:t>
            </a:r>
          </a:p>
          <a:p>
            <a:pPr algn="ctr"/>
            <a:r>
              <a:rPr lang="id-ID" sz="6227" b="1" dirty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JavaFX Client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098" y="4674385"/>
            <a:ext cx="2591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Daniel </a:t>
            </a:r>
            <a:r>
              <a:rPr lang="de-DE" sz="1400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Mai &amp; </a:t>
            </a:r>
            <a:r>
              <a:rPr lang="de-DE" sz="1400" dirty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Henrik Wirth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3240" y="4674385"/>
            <a:ext cx="2668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Betreuer: Daniel Thommes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608024" y="2878114"/>
            <a:ext cx="1927952" cy="0"/>
          </a:xfrm>
          <a:prstGeom prst="line">
            <a:avLst/>
          </a:prstGeom>
          <a:ln w="25400" cmpd="sng">
            <a:gradFill flip="none" rotWithShape="1">
              <a:gsLst>
                <a:gs pos="0">
                  <a:schemeClr val="accent3">
                    <a:lumMod val="40000"/>
                    <a:lumOff val="60000"/>
                    <a:alpha val="48000"/>
                  </a:schemeClr>
                </a:gs>
                <a:gs pos="46000">
                  <a:schemeClr val="accent3">
                    <a:lumMod val="95000"/>
                    <a:lumOff val="5000"/>
                    <a:alpha val="18000"/>
                  </a:schemeClr>
                </a:gs>
                <a:gs pos="100000">
                  <a:schemeClr val="accent3">
                    <a:lumMod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2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66" y="-183920"/>
            <a:ext cx="9198665" cy="61336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2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-Shape 13"/>
          <p:cNvSpPr/>
          <p:nvPr/>
        </p:nvSpPr>
        <p:spPr>
          <a:xfrm rot="16200000">
            <a:off x="1452862" y="1630790"/>
            <a:ext cx="1994151" cy="4506333"/>
          </a:xfrm>
          <a:prstGeom prst="corner">
            <a:avLst>
              <a:gd name="adj1" fmla="val 50000"/>
              <a:gd name="adj2" fmla="val 72637"/>
            </a:avLst>
          </a:prstGeom>
          <a:noFill/>
          <a:ln>
            <a:solidFill>
              <a:schemeClr val="accent2"/>
            </a:solidFill>
            <a:prstDash val="dash"/>
          </a:ln>
          <a:effectLst/>
          <a:scene3d>
            <a:camera prst="orthographicFront"/>
            <a:lightRig rig="threePt" dir="t"/>
          </a:scene3d>
          <a:sp3d prstMaterial="matte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1" name="Group 260"/>
          <p:cNvGrpSpPr/>
          <p:nvPr/>
        </p:nvGrpSpPr>
        <p:grpSpPr>
          <a:xfrm>
            <a:off x="1501304" y="1878754"/>
            <a:ext cx="2258009" cy="2604860"/>
            <a:chOff x="4003477" y="5010009"/>
            <a:chExt cx="6021356" cy="6946294"/>
          </a:xfrm>
        </p:grpSpPr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3477" y="10039847"/>
              <a:ext cx="2934495" cy="1916456"/>
            </a:xfrm>
            <a:prstGeom prst="rect">
              <a:avLst/>
            </a:prstGeom>
          </p:spPr>
        </p:pic>
        <p:cxnSp>
          <p:nvCxnSpPr>
            <p:cNvPr id="255" name="Straight Arrow Connector 254"/>
            <p:cNvCxnSpPr/>
            <p:nvPr/>
          </p:nvCxnSpPr>
          <p:spPr>
            <a:xfrm flipH="1">
              <a:off x="8645945" y="9943068"/>
              <a:ext cx="1378888" cy="283259"/>
            </a:xfrm>
            <a:prstGeom prst="straightConnector1">
              <a:avLst/>
            </a:prstGeom>
            <a:ln w="76200">
              <a:solidFill>
                <a:srgbClr val="2E2E2E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1837" y="5010009"/>
              <a:ext cx="1677041" cy="2942521"/>
            </a:xfrm>
            <a:prstGeom prst="rect">
              <a:avLst/>
            </a:prstGeom>
          </p:spPr>
        </p:pic>
        <p:cxnSp>
          <p:nvCxnSpPr>
            <p:cNvPr id="256" name="Straight Arrow Connector 255"/>
            <p:cNvCxnSpPr/>
            <p:nvPr/>
          </p:nvCxnSpPr>
          <p:spPr>
            <a:xfrm flipH="1" flipV="1">
              <a:off x="7264516" y="5661825"/>
              <a:ext cx="2564781" cy="223411"/>
            </a:xfrm>
            <a:prstGeom prst="straightConnector1">
              <a:avLst/>
            </a:prstGeom>
            <a:ln w="76200">
              <a:solidFill>
                <a:srgbClr val="2E2E2E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 Placeholder 3"/>
          <p:cNvSpPr txBox="1">
            <a:spLocks/>
          </p:cNvSpPr>
          <p:nvPr/>
        </p:nvSpPr>
        <p:spPr>
          <a:xfrm>
            <a:off x="644594" y="216779"/>
            <a:ext cx="7854813" cy="482238"/>
          </a:xfrm>
          <a:prstGeom prst="ellipse">
            <a:avLst/>
          </a:prstGeom>
        </p:spPr>
        <p:txBody>
          <a:bodyPr vert="horz" lIns="68584" tIns="34292" rIns="68584" bIns="3429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1" b="1" dirty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Was ist RemoteUI?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70" y="59673"/>
            <a:ext cx="798488" cy="79644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563533" y="2273274"/>
            <a:ext cx="3170642" cy="1694920"/>
            <a:chOff x="8842354" y="6062064"/>
            <a:chExt cx="8455046" cy="4519787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8842354" y="6062064"/>
              <a:ext cx="8455046" cy="824421"/>
            </a:xfrm>
            <a:prstGeom prst="straightConnector1">
              <a:avLst/>
            </a:prstGeom>
            <a:ln w="76200" cap="flat">
              <a:solidFill>
                <a:srgbClr val="2E2E2E"/>
              </a:solidFill>
              <a:prstDash val="sysDot"/>
              <a:miter lim="800000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 flipV="1">
              <a:off x="9832954" y="8079530"/>
              <a:ext cx="7464446" cy="2502321"/>
            </a:xfrm>
            <a:prstGeom prst="straightConnector1">
              <a:avLst/>
            </a:prstGeom>
            <a:ln w="76200" cap="flat">
              <a:solidFill>
                <a:srgbClr val="2E2E2E"/>
              </a:solidFill>
              <a:prstDash val="sysDot"/>
              <a:miter lim="800000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0" name="TextBox 239"/>
            <p:cNvSpPr txBox="1"/>
            <p:nvPr/>
          </p:nvSpPr>
          <p:spPr>
            <a:xfrm>
              <a:off x="13075277" y="7155933"/>
              <a:ext cx="329325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smtClean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Request</a:t>
              </a:r>
              <a:endParaRPr lang="de-DE" sz="18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50" y="1897803"/>
            <a:ext cx="1640793" cy="1640793"/>
          </a:xfrm>
          <a:prstGeom prst="rect">
            <a:avLst/>
          </a:prstGeom>
        </p:spPr>
      </p:pic>
      <p:sp>
        <p:nvSpPr>
          <p:cNvPr id="241" name="TextBox 240"/>
          <p:cNvSpPr txBox="1"/>
          <p:nvPr/>
        </p:nvSpPr>
        <p:spPr>
          <a:xfrm>
            <a:off x="7652266" y="1346217"/>
            <a:ext cx="92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Server</a:t>
            </a:r>
          </a:p>
        </p:txBody>
      </p:sp>
      <p:grpSp>
        <p:nvGrpSpPr>
          <p:cNvPr id="262" name="Group 261"/>
          <p:cNvGrpSpPr/>
          <p:nvPr/>
        </p:nvGrpSpPr>
        <p:grpSpPr>
          <a:xfrm>
            <a:off x="3876160" y="1550088"/>
            <a:ext cx="3114344" cy="2672455"/>
            <a:chOff x="10336424" y="4133568"/>
            <a:chExt cx="8304919" cy="7126547"/>
          </a:xfrm>
        </p:grpSpPr>
        <p:sp>
          <p:nvSpPr>
            <p:cNvPr id="244" name="TextBox 243"/>
            <p:cNvSpPr txBox="1"/>
            <p:nvPr/>
          </p:nvSpPr>
          <p:spPr>
            <a:xfrm>
              <a:off x="12439094" y="6922568"/>
              <a:ext cx="43213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500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RemoteUI Protokoll</a:t>
              </a:r>
            </a:p>
          </p:txBody>
        </p:sp>
        <p:grpSp>
          <p:nvGrpSpPr>
            <p:cNvPr id="260" name="Group 259"/>
            <p:cNvGrpSpPr/>
            <p:nvPr/>
          </p:nvGrpSpPr>
          <p:grpSpPr>
            <a:xfrm>
              <a:off x="10336424" y="4133568"/>
              <a:ext cx="8304919" cy="7126547"/>
              <a:chOff x="10336424" y="4133568"/>
              <a:chExt cx="8304919" cy="712654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98284" y="7174776"/>
                <a:ext cx="968917" cy="1001208"/>
              </a:xfrm>
              <a:prstGeom prst="rect">
                <a:avLst/>
              </a:prstGeom>
            </p:spPr>
          </p:pic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12432926" y="6162452"/>
                <a:ext cx="6208417" cy="891475"/>
              </a:xfrm>
              <a:prstGeom prst="straightConnector1">
                <a:avLst/>
              </a:prstGeom>
              <a:ln w="76200">
                <a:solidFill>
                  <a:srgbClr val="2E2E2E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/>
              <p:cNvCxnSpPr/>
              <p:nvPr/>
            </p:nvCxnSpPr>
            <p:spPr>
              <a:xfrm flipH="1">
                <a:off x="12765523" y="8153287"/>
                <a:ext cx="5828401" cy="1282969"/>
              </a:xfrm>
              <a:prstGeom prst="straightConnector1">
                <a:avLst/>
              </a:prstGeom>
              <a:ln w="76200">
                <a:solidFill>
                  <a:srgbClr val="2E2E2E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TextBox 248"/>
              <p:cNvSpPr txBox="1"/>
              <p:nvPr/>
            </p:nvSpPr>
            <p:spPr>
              <a:xfrm>
                <a:off x="10336427" y="4133568"/>
                <a:ext cx="1846659" cy="3465369"/>
              </a:xfrm>
              <a:prstGeom prst="rect">
                <a:avLst/>
              </a:prstGeom>
              <a:solidFill>
                <a:schemeClr val="bg1">
                  <a:lumMod val="75000"/>
                  <a:alpha val="64000"/>
                </a:schemeClr>
              </a:solidFill>
            </p:spPr>
            <p:txBody>
              <a:bodyPr vert="vert270" wrap="square" numCol="1" rtlCol="0" anchor="ctr">
                <a:spAutoFit/>
              </a:bodyPr>
              <a:lstStyle/>
              <a:p>
                <a:pPr algn="ctr"/>
                <a:r>
                  <a:rPr lang="de-DE" sz="1650" dirty="0" err="1" smtClean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RemoteUI</a:t>
                </a:r>
                <a:r>
                  <a:rPr lang="de-DE" sz="1650" dirty="0" smtClean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 Framework</a:t>
                </a:r>
                <a:endParaRPr lang="de-DE" sz="1650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336424" y="7794747"/>
                <a:ext cx="1846659" cy="3465368"/>
              </a:xfrm>
              <a:prstGeom prst="rect">
                <a:avLst/>
              </a:prstGeom>
              <a:solidFill>
                <a:schemeClr val="bg1">
                  <a:lumMod val="75000"/>
                  <a:alpha val="64000"/>
                </a:schemeClr>
              </a:solidFill>
            </p:spPr>
            <p:txBody>
              <a:bodyPr vert="vert270" wrap="square" numCol="1" rtlCol="0" anchor="ctr">
                <a:spAutoFit/>
              </a:bodyPr>
              <a:lstStyle/>
              <a:p>
                <a:pPr algn="ctr"/>
                <a:r>
                  <a:rPr lang="de-DE" sz="1650" dirty="0" err="1" smtClean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RemoteUI</a:t>
                </a:r>
                <a:r>
                  <a:rPr lang="de-DE" sz="1650" dirty="0" smtClean="0">
                    <a:solidFill>
                      <a:schemeClr val="bg2">
                        <a:lumMod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 Framework</a:t>
                </a:r>
                <a:endParaRPr lang="de-DE" sz="1650" dirty="0">
                  <a:solidFill>
                    <a:schemeClr val="bg2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grpSp>
        <p:nvGrpSpPr>
          <p:cNvPr id="266" name="Group 265"/>
          <p:cNvGrpSpPr/>
          <p:nvPr/>
        </p:nvGrpSpPr>
        <p:grpSpPr>
          <a:xfrm>
            <a:off x="311832" y="1202124"/>
            <a:ext cx="2813551" cy="3742902"/>
            <a:chOff x="311832" y="1202124"/>
            <a:chExt cx="2813551" cy="3742902"/>
          </a:xfrm>
        </p:grpSpPr>
        <p:grpSp>
          <p:nvGrpSpPr>
            <p:cNvPr id="264" name="Group 263"/>
            <p:cNvGrpSpPr/>
            <p:nvPr/>
          </p:nvGrpSpPr>
          <p:grpSpPr>
            <a:xfrm>
              <a:off x="311832" y="1202124"/>
              <a:ext cx="2813551" cy="3742902"/>
              <a:chOff x="831551" y="3205665"/>
              <a:chExt cx="7502803" cy="9981072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1250440" y="3205665"/>
                <a:ext cx="7083914" cy="9981072"/>
                <a:chOff x="1758440" y="3205665"/>
                <a:chExt cx="7083914" cy="9981072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8" cstate="email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257" y="4595532"/>
                  <a:ext cx="3804365" cy="3804365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257" y="8686640"/>
                  <a:ext cx="4500097" cy="4500097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10" cstate="email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58440" y="5138434"/>
                  <a:ext cx="1158038" cy="1158038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1" cstate="email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8605" y="6659429"/>
                  <a:ext cx="979457" cy="979457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6704" y="10420090"/>
                  <a:ext cx="1033196" cy="1033196"/>
                </a:xfrm>
                <a:prstGeom prst="rect">
                  <a:avLst/>
                </a:prstGeom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5042904" y="3205665"/>
                  <a:ext cx="2403069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800" dirty="0">
                      <a:solidFill>
                        <a:schemeClr val="bg2">
                          <a:lumMod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Clients</a:t>
                  </a:r>
                </a:p>
              </p:txBody>
            </p:sp>
          </p:grpSp>
          <p:pic>
            <p:nvPicPr>
              <p:cNvPr id="263" name="Picture 262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551" y="11596374"/>
                <a:ext cx="1017481" cy="1017481"/>
              </a:xfrm>
              <a:prstGeom prst="rect">
                <a:avLst/>
              </a:prstGeom>
            </p:spPr>
          </p:pic>
        </p:grpSp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11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89" y="4344908"/>
              <a:ext cx="367296" cy="367296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7" grpId="0"/>
      <p:bldP spid="2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3625" y="1972019"/>
            <a:ext cx="5548818" cy="178473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644594" y="274087"/>
            <a:ext cx="7854813" cy="482238"/>
          </a:xfrm>
          <a:prstGeom prst="ellipse">
            <a:avLst/>
          </a:prstGeom>
        </p:spPr>
        <p:txBody>
          <a:bodyPr vert="horz" lIns="68584" tIns="34292" rIns="68584" bIns="3429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1" b="1" dirty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Projekt JavaFX Client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317" y="2253681"/>
            <a:ext cx="560467" cy="10609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 cstate="email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9" y="2253681"/>
            <a:ext cx="1219200" cy="1219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729648" y="2289383"/>
            <a:ext cx="1376688" cy="608930"/>
            <a:chOff x="1729648" y="2289383"/>
            <a:chExt cx="1376688" cy="60893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29648" y="2898313"/>
              <a:ext cx="1376688" cy="0"/>
            </a:xfrm>
            <a:prstGeom prst="straightConnector1">
              <a:avLst/>
            </a:prstGeom>
            <a:ln w="76200">
              <a:solidFill>
                <a:srgbClr val="403F3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743" y="2289383"/>
              <a:ext cx="333375" cy="31503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8" name="TextBox 7"/>
            <p:cNvSpPr txBox="1"/>
            <p:nvPr/>
          </p:nvSpPr>
          <p:spPr>
            <a:xfrm>
              <a:off x="1983183" y="2590654"/>
              <a:ext cx="734496" cy="261610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de-DE" sz="1100" dirty="0">
                  <a:solidFill>
                    <a:srgbClr val="403F3F"/>
                  </a:solidFill>
                  <a:latin typeface="Arial" charset="0"/>
                  <a:ea typeface="Arial" charset="0"/>
                  <a:cs typeface="Arial" charset="0"/>
                </a:rPr>
                <a:t>Protokoll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59557" y="1664242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Rui2JavaFXConverter</a:t>
            </a:r>
            <a:endParaRPr lang="de-DE" sz="1400" b="1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4760310" y="2898313"/>
            <a:ext cx="1505725" cy="0"/>
          </a:xfrm>
          <a:prstGeom prst="straightConnector1">
            <a:avLst/>
          </a:prstGeom>
          <a:ln w="76200">
            <a:solidFill>
              <a:srgbClr val="403F3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53007" y="2590654"/>
            <a:ext cx="1063112" cy="2616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Konvertierung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171" y="2177400"/>
            <a:ext cx="2498272" cy="12491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0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1"/>
      <p:bldP spid="9" grpId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80463" y="4767263"/>
            <a:ext cx="2057400" cy="273844"/>
          </a:xfrm>
        </p:spPr>
        <p:txBody>
          <a:bodyPr/>
          <a:lstStyle/>
          <a:p>
            <a:fld id="{FCEE2C88-6C8F-484D-AF69-578F576B1F4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8650" y="2295525"/>
            <a:ext cx="7886700" cy="5524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de-DE" sz="3200" b="1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Projektverlauf</a:t>
            </a:r>
            <a:endParaRPr lang="de-DE" sz="3200" b="1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8" name="Freeform 6"/>
          <p:cNvSpPr>
            <a:spLocks noEditPoints="1"/>
          </p:cNvSpPr>
          <p:nvPr/>
        </p:nvSpPr>
        <p:spPr bwMode="auto">
          <a:xfrm>
            <a:off x="3965322" y="3756244"/>
            <a:ext cx="1306575" cy="1392813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1800" dirty="0">
              <a:latin typeface="Raleway Black"/>
              <a:cs typeface="Raleway Black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3079465" y="2874013"/>
            <a:ext cx="735443" cy="726859"/>
            <a:chOff x="4963742" y="8089400"/>
            <a:chExt cx="1961181" cy="1938290"/>
          </a:xfrm>
        </p:grpSpPr>
        <p:sp>
          <p:nvSpPr>
            <p:cNvPr id="149" name="Oval 148"/>
            <p:cNvSpPr>
              <a:spLocks noChangeAspect="1"/>
            </p:cNvSpPr>
            <p:nvPr/>
          </p:nvSpPr>
          <p:spPr>
            <a:xfrm>
              <a:off x="5012133" y="8089400"/>
              <a:ext cx="1908000" cy="1938290"/>
            </a:xfrm>
            <a:prstGeom prst="ellips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506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963742" y="8728013"/>
              <a:ext cx="1961181" cy="615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RuiButton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31298" y="1759405"/>
            <a:ext cx="715500" cy="726859"/>
            <a:chOff x="7192004" y="7912967"/>
            <a:chExt cx="1908000" cy="1938290"/>
          </a:xfrm>
        </p:grpSpPr>
        <p:sp>
          <p:nvSpPr>
            <p:cNvPr id="153" name="Oval 152"/>
            <p:cNvSpPr>
              <a:spLocks noChangeAspect="1"/>
            </p:cNvSpPr>
            <p:nvPr/>
          </p:nvSpPr>
          <p:spPr>
            <a:xfrm>
              <a:off x="7192004" y="7912967"/>
              <a:ext cx="1908000" cy="1938290"/>
            </a:xfrm>
            <a:prstGeom prst="ellips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506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7380463" y="8389668"/>
              <a:ext cx="1531083" cy="98488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JavaFX</a:t>
              </a:r>
            </a:p>
            <a:p>
              <a:pPr algn="ctr"/>
              <a:r>
                <a:rPr lang="de-DE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Button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5246142" y="2996356"/>
            <a:ext cx="730117" cy="726859"/>
            <a:chOff x="12233465" y="7902487"/>
            <a:chExt cx="1946979" cy="1938290"/>
          </a:xfrm>
        </p:grpSpPr>
        <p:sp>
          <p:nvSpPr>
            <p:cNvPr id="156" name="Oval 155"/>
            <p:cNvSpPr>
              <a:spLocks noChangeAspect="1"/>
            </p:cNvSpPr>
            <p:nvPr/>
          </p:nvSpPr>
          <p:spPr>
            <a:xfrm>
              <a:off x="12233465" y="7902487"/>
              <a:ext cx="1908000" cy="1938290"/>
            </a:xfrm>
            <a:prstGeom prst="ellips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506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2264708" y="8553204"/>
              <a:ext cx="1915736" cy="615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Converter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4165586" y="1047180"/>
            <a:ext cx="715500" cy="726859"/>
            <a:chOff x="7192004" y="7912967"/>
            <a:chExt cx="1908000" cy="1938290"/>
          </a:xfrm>
        </p:grpSpPr>
        <p:sp>
          <p:nvSpPr>
            <p:cNvPr id="159" name="Oval 158"/>
            <p:cNvSpPr>
              <a:spLocks noChangeAspect="1"/>
            </p:cNvSpPr>
            <p:nvPr/>
          </p:nvSpPr>
          <p:spPr>
            <a:xfrm>
              <a:off x="7192004" y="7912967"/>
              <a:ext cx="1908000" cy="19382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506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261095" y="8426316"/>
              <a:ext cx="1813771" cy="984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RuiLinear</a:t>
              </a:r>
            </a:p>
            <a:p>
              <a:pPr algn="ctr"/>
              <a:r>
                <a:rPr lang="de-DE" sz="9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Layout</a:t>
              </a:r>
              <a:endParaRPr lang="de-DE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3016453" y="1726693"/>
            <a:ext cx="716452" cy="726859"/>
            <a:chOff x="7192004" y="7912967"/>
            <a:chExt cx="1910539" cy="1938290"/>
          </a:xfrm>
        </p:grpSpPr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7192004" y="7912967"/>
              <a:ext cx="1908000" cy="1938290"/>
            </a:xfrm>
            <a:prstGeom prst="ellips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506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7233764" y="8557228"/>
              <a:ext cx="1868779" cy="61555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RuiObject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4171228" y="2364303"/>
            <a:ext cx="844971" cy="726859"/>
            <a:chOff x="7066430" y="7912967"/>
            <a:chExt cx="2253257" cy="1938290"/>
          </a:xfrm>
        </p:grpSpPr>
        <p:sp>
          <p:nvSpPr>
            <p:cNvPr id="165" name="Oval 164"/>
            <p:cNvSpPr>
              <a:spLocks noChangeAspect="1"/>
            </p:cNvSpPr>
            <p:nvPr/>
          </p:nvSpPr>
          <p:spPr>
            <a:xfrm>
              <a:off x="7192004" y="7912967"/>
              <a:ext cx="1908000" cy="19382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506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7066430" y="8559900"/>
              <a:ext cx="2253257" cy="615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RuiProtokoll</a:t>
              </a:r>
            </a:p>
          </p:txBody>
        </p:sp>
      </p:grpSp>
      <p:pic>
        <p:nvPicPr>
          <p:cNvPr id="167" name="Picture 16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08" y="2122835"/>
            <a:ext cx="398013" cy="396997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87" y="1548914"/>
            <a:ext cx="367296" cy="367296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85" y="1555344"/>
            <a:ext cx="324491" cy="324491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681" y="2996444"/>
            <a:ext cx="290192" cy="549335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12" y="2424223"/>
            <a:ext cx="338438" cy="338438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87" y="2629776"/>
            <a:ext cx="370311" cy="370311"/>
          </a:xfrm>
          <a:prstGeom prst="rect">
            <a:avLst/>
          </a:prstGeom>
          <a:noFill/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46" y="3080335"/>
            <a:ext cx="381555" cy="381555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1764180" y="324514"/>
            <a:ext cx="5615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Einarbeitung in fremdes Projekt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4026442" y="3439790"/>
            <a:ext cx="1250195" cy="690171"/>
            <a:chOff x="4026442" y="3439790"/>
            <a:chExt cx="1250195" cy="690171"/>
          </a:xfrm>
          <a:noFill/>
        </p:grpSpPr>
        <p:sp>
          <p:nvSpPr>
            <p:cNvPr id="179" name="TextBox 178"/>
            <p:cNvSpPr txBox="1"/>
            <p:nvPr/>
          </p:nvSpPr>
          <p:spPr>
            <a:xfrm>
              <a:off x="4868032" y="3484803"/>
              <a:ext cx="255181" cy="338554"/>
            </a:xfrm>
            <a:prstGeom prst="rect">
              <a:avLst/>
            </a:prstGeom>
            <a:grpFill/>
            <a:scene3d>
              <a:camera prst="orthographicFront">
                <a:rot lat="0" lon="0" rev="183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?</a:t>
              </a:r>
              <a:endParaRPr lang="de-DE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4026442" y="3654080"/>
              <a:ext cx="255181" cy="338554"/>
            </a:xfrm>
            <a:prstGeom prst="rect">
              <a:avLst/>
            </a:prstGeom>
            <a:grpFill/>
            <a:scene3d>
              <a:camera prst="orthographicFront">
                <a:rot lat="0" lon="0" rev="45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?</a:t>
              </a:r>
              <a:endParaRPr lang="de-DE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615708" y="3439790"/>
              <a:ext cx="255181" cy="338554"/>
            </a:xfrm>
            <a:prstGeom prst="rect">
              <a:avLst/>
            </a:prstGeom>
            <a:grpFill/>
            <a:scene3d>
              <a:camera prst="orthographicFront">
                <a:rot lat="0" lon="0" rev="204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?</a:t>
              </a:r>
              <a:endParaRPr lang="de-DE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845750" y="3791407"/>
              <a:ext cx="430887" cy="338554"/>
            </a:xfrm>
            <a:prstGeom prst="rect">
              <a:avLst/>
            </a:prstGeom>
            <a:grpFill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vert="vert"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?</a:t>
              </a:r>
              <a:endParaRPr lang="de-DE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189390" y="3457669"/>
              <a:ext cx="255181" cy="338554"/>
            </a:xfrm>
            <a:prstGeom prst="rect">
              <a:avLst/>
            </a:prstGeom>
            <a:grpFill/>
            <a:scene3d>
              <a:camera prst="orthographicFront">
                <a:rot lat="0" lon="0" rev="18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?</a:t>
              </a:r>
              <a:endParaRPr lang="de-DE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4401118" y="3441610"/>
              <a:ext cx="255181" cy="338554"/>
            </a:xfrm>
            <a:prstGeom prst="rect">
              <a:avLst/>
            </a:prstGeom>
            <a:grpFill/>
            <a:scene3d>
              <a:camera prst="orthographicFront">
                <a:rot lat="0" lon="0" rev="6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?</a:t>
              </a:r>
              <a:endParaRPr lang="de-DE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91" name="Picture 1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9649" y="1792009"/>
            <a:ext cx="1103402" cy="5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repeatCount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8" grpId="0" animBg="1"/>
      <p:bldP spid="1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322" y="1174935"/>
            <a:ext cx="2972182" cy="18093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13" y="2341835"/>
            <a:ext cx="2602864" cy="1215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730" y="1354752"/>
            <a:ext cx="1664341" cy="999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54" y="3865904"/>
            <a:ext cx="2082646" cy="320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4057" y="324514"/>
            <a:ext cx="8155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Erste Versuche einzelne Elemente umzusetzen</a:t>
            </a:r>
            <a:endParaRPr lang="de-DE" sz="2800" b="1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4826" y="2340918"/>
            <a:ext cx="511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Wir brauchen eine Testumgebung</a:t>
            </a:r>
            <a:endParaRPr lang="de-DE" sz="2400" b="1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80598" y="3434639"/>
            <a:ext cx="1037528" cy="1088612"/>
            <a:chOff x="6253475" y="3463912"/>
            <a:chExt cx="1037528" cy="10886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169" y="3463912"/>
              <a:ext cx="798488" cy="79644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253475" y="4252442"/>
              <a:ext cx="103752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403F3F"/>
                  </a:solidFill>
                  <a:latin typeface="Arial" charset="0"/>
                  <a:ea typeface="Arial" charset="0"/>
                  <a:cs typeface="Arial" charset="0"/>
                </a:rPr>
                <a:t>ImageView</a:t>
              </a:r>
              <a:endParaRPr lang="de-DE" dirty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1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>
          <a:xfrm rot="16200000">
            <a:off x="5229225" y="1228723"/>
            <a:ext cx="5143501" cy="2686048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754" r="16275" b="894"/>
          <a:stretch/>
        </p:blipFill>
        <p:spPr>
          <a:xfrm>
            <a:off x="0" y="-4"/>
            <a:ext cx="6457951" cy="5143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0" y="399903"/>
            <a:ext cx="2686050" cy="99417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Lösung</a:t>
            </a:r>
            <a:endParaRPr lang="de-DE" sz="2800" b="1" dirty="0">
              <a:solidFill>
                <a:srgbClr val="F3EBE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5036" y="1789137"/>
            <a:ext cx="24787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de-DE" sz="1400" dirty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Erstellen </a:t>
            </a:r>
            <a:r>
              <a:rPr lang="de-DE" sz="1400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einer statischen Oberfläche</a:t>
            </a:r>
          </a:p>
          <a:p>
            <a:pPr marL="285750" indent="-285750">
              <a:buFont typeface="Wingdings" charset="2"/>
              <a:buChar char="v"/>
            </a:pPr>
            <a:endParaRPr lang="de-DE" sz="1400" dirty="0" smtClean="0">
              <a:solidFill>
                <a:srgbClr val="F3EBE8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v"/>
            </a:pPr>
            <a:endParaRPr lang="de-DE" sz="1400" dirty="0" smtClean="0">
              <a:solidFill>
                <a:srgbClr val="F3EBE8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v"/>
            </a:pPr>
            <a:r>
              <a:rPr lang="de-DE" sz="1400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Testdaten generieren in unseren „</a:t>
            </a:r>
            <a:r>
              <a:rPr lang="de-DE" sz="1400" dirty="0" err="1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Testfactories</a:t>
            </a:r>
            <a:r>
              <a:rPr lang="de-DE" sz="1400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  <a:p>
            <a:endParaRPr lang="de-DE" sz="1400" dirty="0" smtClean="0">
              <a:solidFill>
                <a:srgbClr val="F3EBE8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de-DE" sz="1400" dirty="0">
              <a:solidFill>
                <a:srgbClr val="F3EBE8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v"/>
            </a:pPr>
            <a:r>
              <a:rPr lang="de-DE" sz="1400" dirty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Modulare </a:t>
            </a:r>
            <a:r>
              <a:rPr lang="de-DE" sz="1400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Generierung </a:t>
            </a:r>
            <a:r>
              <a:rPr lang="de-DE" sz="1400" dirty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von </a:t>
            </a:r>
            <a:r>
              <a:rPr lang="de-DE" sz="1400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Testobjekten </a:t>
            </a:r>
            <a:r>
              <a:rPr lang="de-DE" sz="1400" dirty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unabhängig von </a:t>
            </a:r>
            <a:r>
              <a:rPr lang="de-DE" sz="1400" dirty="0" smtClean="0">
                <a:solidFill>
                  <a:srgbClr val="F3EBE8"/>
                </a:solidFill>
                <a:latin typeface="Arial" charset="0"/>
                <a:ea typeface="Arial" charset="0"/>
                <a:cs typeface="Arial" charset="0"/>
              </a:rPr>
              <a:t>der Konvertierung</a:t>
            </a:r>
            <a:endParaRPr lang="de-DE" sz="1400" dirty="0">
              <a:solidFill>
                <a:srgbClr val="F3EBE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7" y="1508619"/>
            <a:ext cx="1146879" cy="3492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58" y="1508619"/>
            <a:ext cx="4011838" cy="3492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2948" y="324514"/>
            <a:ext cx="7358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Mehrfache Umstrukturierung des Projekts</a:t>
            </a:r>
            <a:endParaRPr lang="de-DE" sz="2800" b="1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3147" y="859313"/>
            <a:ext cx="5437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de-DE" sz="1400" dirty="0">
                <a:latin typeface="Arial" charset="0"/>
                <a:ea typeface="Arial" charset="0"/>
                <a:cs typeface="Arial" charset="0"/>
              </a:rPr>
              <a:t>Hierarchie von RemoteUI stimmt nicht mit der von JavaFX </a:t>
            </a:r>
            <a:r>
              <a:rPr lang="de-DE" sz="1400" dirty="0" smtClean="0">
                <a:latin typeface="Arial" charset="0"/>
                <a:ea typeface="Arial" charset="0"/>
                <a:cs typeface="Arial" charset="0"/>
              </a:rPr>
              <a:t>überein</a:t>
            </a:r>
            <a:endParaRPr lang="de-DE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253" y="1508619"/>
            <a:ext cx="30186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UML-Klassendiagramme um Überblick zu </a:t>
            </a:r>
            <a:r>
              <a:rPr lang="de-DE" sz="14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verschaffen</a:t>
            </a:r>
          </a:p>
          <a:p>
            <a:endParaRPr lang="de-DE" sz="1200" dirty="0" smtClean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charset="2"/>
              <a:buChar char="§"/>
            </a:pPr>
            <a:endParaRPr lang="de-DE" sz="1200" dirty="0" smtClean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charset="2"/>
              <a:buChar char="§"/>
            </a:pPr>
            <a:r>
              <a:rPr lang="de-DE" sz="1200" dirty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lang="de-DE" sz="1200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elches </a:t>
            </a:r>
            <a:r>
              <a:rPr lang="de-DE" sz="1200" dirty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JavaFX-Objekt kommt dem des RUI am </a:t>
            </a:r>
            <a:r>
              <a:rPr lang="de-DE" sz="1200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nächsten?</a:t>
            </a:r>
          </a:p>
          <a:p>
            <a:pPr marL="171450" indent="-171450">
              <a:buFont typeface="Wingdings" charset="2"/>
              <a:buChar char="§"/>
            </a:pPr>
            <a:endParaRPr lang="de-DE" sz="1200" dirty="0" smtClean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charset="2"/>
              <a:buChar char="§"/>
            </a:pPr>
            <a:endParaRPr lang="de-DE" sz="1200" dirty="0" smtClean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charset="2"/>
              <a:buChar char="§"/>
            </a:pPr>
            <a:r>
              <a:rPr lang="de-DE" sz="1200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Setzen der Objekteigenschaften anhand des Grundtyps</a:t>
            </a:r>
          </a:p>
          <a:p>
            <a:pPr marL="171450" indent="-171450">
              <a:buFont typeface="Arial" charset="0"/>
              <a:buChar char="•"/>
            </a:pPr>
            <a:endParaRPr lang="de-DE" sz="1200" dirty="0" smtClean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  <a:p>
            <a:pPr marL="514247" lvl="1" indent="-171450">
              <a:buFont typeface="Wingdings" charset="2"/>
              <a:buChar char="Ø"/>
            </a:pPr>
            <a:r>
              <a:rPr lang="de-DE" sz="1200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Konvertierung der Objekte baut aufeinander auf</a:t>
            </a:r>
            <a:endParaRPr lang="de-DE" sz="1400" dirty="0" smtClean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3172" y="269429"/>
            <a:ext cx="8417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Abweichende &amp; nichtvorhandene Eigenschaften</a:t>
            </a:r>
            <a:endParaRPr lang="de-DE" sz="2800" b="1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10447"/>
              </p:ext>
            </p:extLst>
          </p:nvPr>
        </p:nvGraphicFramePr>
        <p:xfrm>
          <a:off x="1270473" y="3166612"/>
          <a:ext cx="1728000" cy="1728001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728000"/>
              </a:tblGrid>
              <a:tr h="450487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de-DE" sz="1350" kern="120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5838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de-DE" sz="1350" kern="120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5838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de-DE" sz="1350" kern="120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425838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de-DE" sz="1350" kern="120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095852"/>
              </p:ext>
            </p:extLst>
          </p:nvPr>
        </p:nvGraphicFramePr>
        <p:xfrm>
          <a:off x="5943598" y="3166613"/>
          <a:ext cx="1728000" cy="1728000"/>
        </p:xfrm>
        <a:graphic>
          <a:graphicData uri="http://schemas.openxmlformats.org/drawingml/2006/table">
            <a:tbl>
              <a:tblPr firstRow="1" bandRow="1"/>
              <a:tblGrid>
                <a:gridCol w="432000"/>
                <a:gridCol w="432000"/>
                <a:gridCol w="432000"/>
                <a:gridCol w="432000"/>
              </a:tblGrid>
              <a:tr h="17280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de-DE" sz="1350" kern="1200" dirty="0">
                        <a:ln>
                          <a:solidFill>
                            <a:schemeClr val="bg1">
                              <a:lumMod val="85000"/>
                            </a:schemeClr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27960" y="1248423"/>
            <a:ext cx="328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RUI – LinearLayout / </a:t>
            </a:r>
            <a:r>
              <a:rPr lang="de-DE" sz="1800" b="1" dirty="0" err="1" smtClean="0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JavaFX</a:t>
            </a:r>
            <a:endParaRPr lang="de-DE" sz="1800" b="1" dirty="0">
              <a:solidFill>
                <a:srgbClr val="E86F0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258" y="2165928"/>
            <a:ext cx="2834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LinearLayout.orientation</a:t>
            </a:r>
            <a:r>
              <a:rPr lang="de-DE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 = </a:t>
            </a:r>
            <a:r>
              <a:rPr lang="de-DE" dirty="0" err="1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vertical</a:t>
            </a:r>
            <a:r>
              <a:rPr lang="de-DE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algn="ctr"/>
            <a:endParaRPr lang="de-DE" dirty="0" smtClean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dirty="0" err="1" smtClean="0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de-DE" dirty="0" smtClean="0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VBox</a:t>
            </a:r>
            <a:r>
              <a:rPr lang="de-DE" dirty="0" smtClean="0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();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63452" y="2165928"/>
            <a:ext cx="3036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LinearLayout.orientation</a:t>
            </a:r>
            <a:r>
              <a:rPr lang="de-DE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 = horizontal;</a:t>
            </a:r>
          </a:p>
          <a:p>
            <a:pPr algn="ctr"/>
            <a:endParaRPr lang="de-DE" dirty="0" smtClean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dirty="0" err="1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de-DE" dirty="0" err="1" smtClean="0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ew</a:t>
            </a:r>
            <a:r>
              <a:rPr lang="de-DE" dirty="0" smtClean="0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dirty="0" err="1" smtClean="0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HBox</a:t>
            </a:r>
            <a:r>
              <a:rPr lang="de-DE" dirty="0" smtClean="0">
                <a:solidFill>
                  <a:srgbClr val="E86F01"/>
                </a:solidFill>
                <a:latin typeface="Arial" charset="0"/>
                <a:ea typeface="Arial" charset="0"/>
                <a:cs typeface="Arial" charset="0"/>
              </a:rPr>
              <a:t>();</a:t>
            </a:r>
            <a:endParaRPr lang="de-DE" dirty="0">
              <a:solidFill>
                <a:srgbClr val="E86F0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134473" y="2481943"/>
            <a:ext cx="0" cy="326571"/>
          </a:xfrm>
          <a:prstGeom prst="straightConnector1">
            <a:avLst/>
          </a:prstGeom>
          <a:ln w="25400">
            <a:solidFill>
              <a:srgbClr val="403F3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81656" y="2481943"/>
            <a:ext cx="0" cy="326571"/>
          </a:xfrm>
          <a:prstGeom prst="straightConnector1">
            <a:avLst/>
          </a:prstGeom>
          <a:ln w="25400">
            <a:solidFill>
              <a:srgbClr val="403F3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2C88-6C8F-484D-AF69-578F576B1F4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304" y="940133"/>
            <a:ext cx="3585277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156" indent="-1071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ea typeface="Arial" charset="0"/>
                <a:cs typeface="Arial" charset="0"/>
              </a:rPr>
              <a:t>Eclipse</a:t>
            </a:r>
            <a:endParaRPr lang="de-DE" sz="1600" dirty="0" smtClean="0">
              <a:latin typeface="Arial" charset="0"/>
              <a:ea typeface="Arial" charset="0"/>
              <a:cs typeface="Arial" charset="0"/>
            </a:endParaRPr>
          </a:p>
          <a:p>
            <a:pPr marL="107156" indent="-1071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ea typeface="Arial" charset="0"/>
                <a:cs typeface="Arial" charset="0"/>
              </a:rPr>
              <a:t>Git</a:t>
            </a:r>
            <a:endParaRPr lang="de-DE" sz="1600" dirty="0">
              <a:latin typeface="Arial" charset="0"/>
              <a:ea typeface="Arial" charset="0"/>
              <a:cs typeface="Arial" charset="0"/>
            </a:endParaRPr>
          </a:p>
          <a:p>
            <a:pPr marL="107156" indent="-1071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charset="0"/>
                <a:ea typeface="Arial" charset="0"/>
                <a:cs typeface="Arial" charset="0"/>
              </a:rPr>
              <a:t> Onlinesitzung (</a:t>
            </a:r>
            <a:r>
              <a:rPr lang="de-DE" sz="1600" dirty="0" err="1" smtClean="0">
                <a:latin typeface="Arial" charset="0"/>
                <a:ea typeface="Arial" charset="0"/>
                <a:cs typeface="Arial" charset="0"/>
              </a:rPr>
              <a:t>Teamviewer</a:t>
            </a:r>
            <a:r>
              <a:rPr lang="de-DE" sz="1600" dirty="0" smtClean="0">
                <a:latin typeface="Arial" charset="0"/>
                <a:ea typeface="Arial" charset="0"/>
                <a:cs typeface="Arial" charset="0"/>
              </a:rPr>
              <a:t>/Skype)</a:t>
            </a:r>
            <a:endParaRPr lang="de-DE" sz="1600" dirty="0"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300"/>
              </a:spcAft>
            </a:pPr>
            <a:endParaRPr lang="de-DE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304" y="538797"/>
            <a:ext cx="261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Technik &amp; Workflow</a:t>
            </a:r>
            <a:endParaRPr lang="de-DE" sz="2000" b="1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34987" y="538797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Lerneffekt</a:t>
            </a:r>
            <a:endParaRPr lang="de-DE" sz="2000" b="1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34987" y="940133"/>
            <a:ext cx="4002876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156" lvl="2" indent="-1071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charset="0"/>
                <a:ea typeface="Arial" charset="0"/>
                <a:cs typeface="Arial" charset="0"/>
              </a:rPr>
              <a:t>Reindenken </a:t>
            </a:r>
            <a:r>
              <a:rPr lang="de-DE" sz="1600" dirty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de-DE" sz="1600" dirty="0" smtClean="0">
                <a:latin typeface="Arial" charset="0"/>
                <a:ea typeface="Arial" charset="0"/>
                <a:cs typeface="Arial" charset="0"/>
              </a:rPr>
              <a:t>fremdes </a:t>
            </a:r>
            <a:r>
              <a:rPr lang="de-DE" sz="1600" dirty="0">
                <a:latin typeface="Arial" charset="0"/>
                <a:ea typeface="Arial" charset="0"/>
                <a:cs typeface="Arial" charset="0"/>
              </a:rPr>
              <a:t>Projekt</a:t>
            </a:r>
          </a:p>
          <a:p>
            <a:pPr marL="107156" lvl="2" indent="-1071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charset="0"/>
                <a:ea typeface="Arial" charset="0"/>
                <a:cs typeface="Arial" charset="0"/>
              </a:rPr>
              <a:t>Zusammenarbeit / Projektmanagement</a:t>
            </a:r>
          </a:p>
          <a:p>
            <a:pPr marL="107156" lvl="2" indent="-107156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charset="0"/>
                <a:ea typeface="Arial" charset="0"/>
                <a:cs typeface="Arial" charset="0"/>
              </a:rPr>
              <a:t>Allgemeine </a:t>
            </a:r>
            <a:r>
              <a:rPr lang="de-DE" sz="1600" dirty="0" err="1" smtClean="0">
                <a:latin typeface="Arial" charset="0"/>
                <a:ea typeface="Arial" charset="0"/>
                <a:cs typeface="Arial" charset="0"/>
              </a:rPr>
              <a:t>Programmierskills</a:t>
            </a:r>
            <a:endParaRPr lang="de-DE" sz="1600" dirty="0">
              <a:latin typeface="Arial" charset="0"/>
              <a:ea typeface="Arial" charset="0"/>
              <a:cs typeface="Arial" charset="0"/>
            </a:endParaRPr>
          </a:p>
          <a:p>
            <a:pPr marL="107156" lvl="2" indent="-107156">
              <a:buFont typeface="Arial" panose="020B0604020202020204" pitchFamily="34" charset="0"/>
              <a:buChar char="•"/>
            </a:pPr>
            <a:endParaRPr lang="de-DE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304" y="3533001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403F3F"/>
                </a:solidFill>
                <a:latin typeface="Arial" charset="0"/>
                <a:ea typeface="Arial" charset="0"/>
                <a:cs typeface="Arial" charset="0"/>
              </a:rPr>
              <a:t>Quellen</a:t>
            </a:r>
            <a:endParaRPr lang="de-DE" sz="2000" b="1" dirty="0">
              <a:solidFill>
                <a:srgbClr val="403F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8304" y="3918385"/>
            <a:ext cx="627755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de-DE" sz="1650" dirty="0" smtClean="0">
                <a:hlinkClick r:id="rId3"/>
              </a:rPr>
              <a:t>www.remoteui.org</a:t>
            </a:r>
            <a:endParaRPr lang="de-DE" sz="1650" dirty="0" smtClean="0"/>
          </a:p>
          <a:p>
            <a:pPr>
              <a:spcAft>
                <a:spcPts val="200"/>
              </a:spcAft>
            </a:pPr>
            <a:r>
              <a:rPr lang="de-DE" sz="1650" dirty="0" smtClean="0">
                <a:hlinkClick r:id="rId4"/>
              </a:rPr>
              <a:t>docs.oracle.com/</a:t>
            </a:r>
            <a:r>
              <a:rPr lang="de-DE" sz="1650" dirty="0" err="1" smtClean="0">
                <a:hlinkClick r:id="rId4"/>
              </a:rPr>
              <a:t>javase</a:t>
            </a:r>
            <a:r>
              <a:rPr lang="de-DE" sz="1650" dirty="0" smtClean="0">
                <a:hlinkClick r:id="rId4"/>
              </a:rPr>
              <a:t>/8/</a:t>
            </a:r>
            <a:r>
              <a:rPr lang="de-DE" sz="1650" dirty="0" err="1" smtClean="0">
                <a:hlinkClick r:id="rId4"/>
              </a:rPr>
              <a:t>javafx</a:t>
            </a:r>
            <a:r>
              <a:rPr lang="de-DE" sz="1650" dirty="0" smtClean="0">
                <a:hlinkClick r:id="rId4"/>
              </a:rPr>
              <a:t>/</a:t>
            </a:r>
            <a:r>
              <a:rPr lang="de-DE" sz="1650" dirty="0" err="1" smtClean="0">
                <a:hlinkClick r:id="rId4"/>
              </a:rPr>
              <a:t>api</a:t>
            </a:r>
            <a:r>
              <a:rPr lang="de-DE" sz="1650" dirty="0" smtClean="0">
                <a:hlinkClick r:id="rId4"/>
              </a:rPr>
              <a:t>/</a:t>
            </a:r>
            <a:endParaRPr lang="de-DE" sz="1650" dirty="0" smtClean="0"/>
          </a:p>
          <a:p>
            <a:pPr>
              <a:spcAft>
                <a:spcPts val="200"/>
              </a:spcAft>
            </a:pPr>
            <a:r>
              <a:rPr lang="de-DE" sz="1650" dirty="0" smtClean="0">
                <a:hlinkClick r:id="rId5"/>
              </a:rPr>
              <a:t>docs.oracle.com/</a:t>
            </a:r>
            <a:r>
              <a:rPr lang="de-DE" sz="1650" dirty="0" err="1" smtClean="0">
                <a:hlinkClick r:id="rId5"/>
              </a:rPr>
              <a:t>javase</a:t>
            </a:r>
            <a:r>
              <a:rPr lang="de-DE" sz="1650" dirty="0" smtClean="0">
                <a:hlinkClick r:id="rId5"/>
              </a:rPr>
              <a:t>/8/</a:t>
            </a:r>
            <a:r>
              <a:rPr lang="de-DE" sz="1650" dirty="0" err="1" smtClean="0">
                <a:hlinkClick r:id="rId5"/>
              </a:rPr>
              <a:t>docs</a:t>
            </a:r>
            <a:r>
              <a:rPr lang="de-DE" sz="1650" dirty="0" smtClean="0">
                <a:hlinkClick r:id="rId5"/>
              </a:rPr>
              <a:t>/</a:t>
            </a:r>
            <a:r>
              <a:rPr lang="de-DE" sz="1650" dirty="0" err="1" smtClean="0">
                <a:hlinkClick r:id="rId5"/>
              </a:rPr>
              <a:t>api</a:t>
            </a:r>
            <a:r>
              <a:rPr lang="de-DE" sz="1650" dirty="0">
                <a:hlinkClick r:id="rId5"/>
              </a:rPr>
              <a:t>/</a:t>
            </a:r>
            <a:endParaRPr lang="de-DE" sz="1650" dirty="0"/>
          </a:p>
          <a:p>
            <a:pPr marL="107156" indent="-107156">
              <a:buFont typeface="Arial" panose="020B0604020202020204" pitchFamily="34" charset="0"/>
              <a:buChar char="•"/>
            </a:pPr>
            <a:endParaRPr lang="de-DE" sz="1650" dirty="0"/>
          </a:p>
        </p:txBody>
      </p:sp>
    </p:spTree>
    <p:extLst>
      <p:ext uri="{BB962C8B-B14F-4D97-AF65-F5344CB8AC3E}">
        <p14:creationId xmlns:p14="http://schemas.microsoft.com/office/powerpoint/2010/main" val="75085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195</Words>
  <Application>Microsoft Office PowerPoint</Application>
  <PresentationFormat>Bildschirmpräsentation (16:9)</PresentationFormat>
  <Paragraphs>94</Paragraphs>
  <Slides>10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Office Theme</vt:lpstr>
      <vt:lpstr>PowerPoint-Präsentation</vt:lpstr>
      <vt:lpstr>PowerPoint-Präsentation</vt:lpstr>
      <vt:lpstr>PowerPoint-Präsentation</vt:lpstr>
      <vt:lpstr>Projektverlauf</vt:lpstr>
      <vt:lpstr>PowerPoint-Präsentation</vt:lpstr>
      <vt:lpstr>Lösung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RemoteUI - JavaFX Client</dc:title>
  <dc:creator>Daniel Mai; Henrik Wirth</dc:creator>
  <cp:lastModifiedBy>Daniel Mai</cp:lastModifiedBy>
  <cp:revision>1680</cp:revision>
  <dcterms:created xsi:type="dcterms:W3CDTF">2014-11-12T21:47:38Z</dcterms:created>
  <dcterms:modified xsi:type="dcterms:W3CDTF">2016-02-29T20:42:40Z</dcterms:modified>
</cp:coreProperties>
</file>