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63" r:id="rId5"/>
    <p:sldId id="269" r:id="rId6"/>
    <p:sldId id="270" r:id="rId7"/>
    <p:sldId id="271" r:id="rId8"/>
    <p:sldId id="259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67" r:id="rId17"/>
    <p:sldId id="268" r:id="rId18"/>
    <p:sldId id="260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00" autoAdjust="0"/>
  </p:normalViewPr>
  <p:slideViewPr>
    <p:cSldViewPr>
      <p:cViewPr>
        <p:scale>
          <a:sx n="60" d="100"/>
          <a:sy n="60" d="100"/>
        </p:scale>
        <p:origin x="-345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AD9E1-2BD1-42A6-87E9-FB7F8DC0B9D6}" type="datetimeFigureOut">
              <a:rPr lang="de-DE" smtClean="0"/>
              <a:pPr/>
              <a:t>03.03.2010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502D-A85D-4890-A5CA-F28AC4BC9A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Objektorientierte_Programmiersprach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e.wikipedia.org/wiki/Entwicklungsumgebung" TargetMode="External"/><Relationship Id="rId5" Type="http://schemas.openxmlformats.org/officeDocument/2006/relationships/hyperlink" Target="http://de.wikipedia.org/wiki/Programmiersprache" TargetMode="External"/><Relationship Id="rId4" Type="http://schemas.openxmlformats.org/officeDocument/2006/relationships/hyperlink" Target="http://de.wikipedia.org/wiki/Starke_Typisierun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Processing</a:t>
            </a:r>
            <a:r>
              <a:rPr lang="de-DE" dirty="0" smtClean="0"/>
              <a:t> ist eine auf die Einsatzbereiche Grafik, Simulation und Animation spezialisierte </a:t>
            </a:r>
            <a:r>
              <a:rPr lang="de-DE" dirty="0" smtClean="0">
                <a:hlinkClick r:id="rId3" tooltip="Objektorientierte Programmiersprache"/>
              </a:rPr>
              <a:t>objektorientierte</a:t>
            </a:r>
            <a:r>
              <a:rPr lang="de-DE" dirty="0" smtClean="0"/>
              <a:t>, </a:t>
            </a:r>
            <a:r>
              <a:rPr lang="de-DE" dirty="0" smtClean="0">
                <a:hlinkClick r:id="rId4" tooltip="Starke&#10; Typisierung"/>
              </a:rPr>
              <a:t>stark typisierte</a:t>
            </a:r>
            <a:r>
              <a:rPr lang="de-DE" dirty="0" smtClean="0"/>
              <a:t> </a:t>
            </a:r>
            <a:r>
              <a:rPr lang="de-DE" dirty="0" smtClean="0">
                <a:hlinkClick r:id="rId5" tooltip="Programmiersprache"/>
              </a:rPr>
              <a:t>Programmiersprache</a:t>
            </a:r>
            <a:r>
              <a:rPr lang="de-DE" dirty="0" smtClean="0"/>
              <a:t> mit zugehöriger integrierter </a:t>
            </a:r>
            <a:r>
              <a:rPr lang="de-DE" dirty="0" smtClean="0">
                <a:hlinkClick r:id="rId6" tooltip="Entwicklungsumgebung"/>
              </a:rPr>
              <a:t>Entwicklungsumgebung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E502D-A85D-4890-A5CA-F28AC4BC9A1D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Zeitplan: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Workload: 240 Std. = 30 Tage à 8 Std. = 12 Wochen à 2,5 Tage [nach Plan 23-30 Tage]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u="sng" dirty="0" smtClean="0"/>
              <a:t>Definition-Phase/Analyse-Phase [5-9 Tage]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-Einarbeitung in die Thematik [1-2 Tage]</a:t>
            </a:r>
            <a:br>
              <a:rPr lang="de-DE" dirty="0" smtClean="0"/>
            </a:br>
            <a:r>
              <a:rPr lang="de-DE" dirty="0" smtClean="0"/>
              <a:t>-Einarbeitung in das MT4J-Framework inkl. Beispiele [2-3 Tage]</a:t>
            </a:r>
            <a:br>
              <a:rPr lang="de-DE" dirty="0" smtClean="0"/>
            </a:br>
            <a:r>
              <a:rPr lang="de-DE" dirty="0" smtClean="0"/>
              <a:t>-Anforderungsanalyse [1-2 Tage] + Pflichtenheft [1-2 Tage]</a:t>
            </a:r>
            <a:br>
              <a:rPr lang="de-DE" dirty="0" smtClean="0"/>
            </a:br>
            <a:r>
              <a:rPr lang="de-DE" u="sng" dirty="0" smtClean="0"/>
              <a:t>Projektplanung [2-4 Tage]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-Arbeitspakete, Zeitplanung etc.</a:t>
            </a:r>
            <a:br>
              <a:rPr lang="de-DE" dirty="0" smtClean="0"/>
            </a:br>
            <a:r>
              <a:rPr lang="de-DE" u="sng" dirty="0" smtClean="0"/>
              <a:t>Entwurf [3-5 Tage]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-Architektur- und Klassenentwurf</a:t>
            </a:r>
            <a:br>
              <a:rPr lang="de-DE" dirty="0" smtClean="0"/>
            </a:br>
            <a:r>
              <a:rPr lang="de-DE" u="sng" dirty="0" smtClean="0"/>
              <a:t>Implementierung [4-6 Tage]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u="sng" dirty="0" smtClean="0"/>
              <a:t>Testen [2-3 Tage]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u="sng" dirty="0" smtClean="0"/>
              <a:t>Präsentation [2-3 Tage]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-Erstellung und Vorbereitung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E502D-A85D-4890-A5CA-F28AC4BC9A1D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Aspekt Lernkurve</a:t>
            </a:r>
            <a:r>
              <a:rPr lang="de-DE" baseline="0" dirty="0" smtClean="0"/>
              <a:t> (Effizienz zu Beginn gering, viel Zeitaufwand fürs verstehen des Frameworks... „man hält sich eher mit Framework statt mit der eigentlichen Aufgabe auf“...)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E502D-A85D-4890-A5CA-F28AC4BC9A1D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011222"/>
          </a:xfrm>
        </p:spPr>
        <p:txBody>
          <a:bodyPr>
            <a:noAutofit/>
          </a:bodyPr>
          <a:lstStyle>
            <a:lvl1pPr algn="l">
              <a:defRPr sz="4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 descr="UI-Designer_Logo_sma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00892" y="142852"/>
            <a:ext cx="1889604" cy="1341009"/>
          </a:xfrm>
          <a:prstGeom prst="rect">
            <a:avLst/>
          </a:prstGeom>
        </p:spPr>
      </p:pic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2928926" y="6356350"/>
            <a:ext cx="928694" cy="365125"/>
          </a:xfrm>
        </p:spPr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29058" y="6356350"/>
            <a:ext cx="4143404" cy="365125"/>
          </a:xfrm>
        </p:spPr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 descr="Logo_Graustufen_300dpi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0034" y="6306716"/>
            <a:ext cx="1597152" cy="4084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Präsentationstag: Multi-Touch UI-Designer (P. Janas)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de-DE" sz="5100" b="1" dirty="0" smtClean="0"/>
              <a:t>Präsentationstag</a:t>
            </a:r>
          </a:p>
          <a:p>
            <a:r>
              <a:rPr lang="de-DE" dirty="0" smtClean="0"/>
              <a:t>Von Patrick Janas</a:t>
            </a:r>
          </a:p>
          <a:p>
            <a:r>
              <a:rPr lang="de-DE" dirty="0" smtClean="0"/>
              <a:t>MIB</a:t>
            </a:r>
          </a:p>
          <a:p>
            <a:r>
              <a:rPr lang="de-DE" dirty="0" smtClean="0"/>
              <a:t>27.01.10</a:t>
            </a:r>
          </a:p>
          <a:p>
            <a:endParaRPr lang="de-DE" dirty="0" smtClean="0"/>
          </a:p>
          <a:p>
            <a:r>
              <a:rPr lang="de-DE" dirty="0" smtClean="0"/>
              <a:t>Betreuender Dozent: Prof. Dr. Hahn</a:t>
            </a:r>
            <a:endParaRPr lang="de-DE" dirty="0"/>
          </a:p>
          <a:p>
            <a:r>
              <a:rPr lang="de-DE" dirty="0" smtClean="0"/>
              <a:t>Betreuender Mitarbeiter: Uwe Laufs (Fraunhofer IAO)</a:t>
            </a:r>
          </a:p>
        </p:txBody>
      </p:sp>
      <p:pic>
        <p:nvPicPr>
          <p:cNvPr id="5" name="Grafik 4" descr="UI-Design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-24"/>
            <a:ext cx="7474514" cy="528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MT UI-Designer - Architektur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Aufbau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grpSp>
        <p:nvGrpSpPr>
          <p:cNvPr id="74" name="Gruppieren 73"/>
          <p:cNvGrpSpPr/>
          <p:nvPr/>
        </p:nvGrpSpPr>
        <p:grpSpPr>
          <a:xfrm>
            <a:off x="309242" y="1643050"/>
            <a:ext cx="8477600" cy="2357454"/>
            <a:chOff x="309242" y="1643050"/>
            <a:chExt cx="8477600" cy="2357454"/>
          </a:xfrm>
        </p:grpSpPr>
        <p:sp>
          <p:nvSpPr>
            <p:cNvPr id="12" name="Rechteck 11"/>
            <p:cNvSpPr/>
            <p:nvPr/>
          </p:nvSpPr>
          <p:spPr>
            <a:xfrm>
              <a:off x="6929454" y="2071678"/>
              <a:ext cx="1857388" cy="14287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6786578" y="2214554"/>
              <a:ext cx="1857388" cy="14287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6643702" y="2357430"/>
              <a:ext cx="1857388" cy="14287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2357422" y="3000372"/>
              <a:ext cx="1571636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AppLayer</a:t>
              </a:r>
              <a:endParaRPr lang="de-DE" dirty="0"/>
            </a:p>
          </p:txBody>
        </p:sp>
        <p:cxnSp>
          <p:nvCxnSpPr>
            <p:cNvPr id="29" name="Gerade Verbindung mit Pfeil 28"/>
            <p:cNvCxnSpPr>
              <a:stCxn id="14" idx="1"/>
              <a:endCxn id="24" idx="3"/>
            </p:cNvCxnSpPr>
            <p:nvPr/>
          </p:nvCxnSpPr>
          <p:spPr>
            <a:xfrm rot="10800000">
              <a:off x="3929058" y="3178967"/>
              <a:ext cx="928694" cy="1588"/>
            </a:xfrm>
            <a:prstGeom prst="straightConnector1">
              <a:avLst/>
            </a:prstGeom>
            <a:ln w="28575">
              <a:headEnd type="diamond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4143372" y="29289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*</a:t>
              </a:r>
              <a:endParaRPr lang="de-DE" dirty="0"/>
            </a:p>
          </p:txBody>
        </p:sp>
        <p:sp>
          <p:nvSpPr>
            <p:cNvPr id="38" name="Geschweifte Klammer rechts 37"/>
            <p:cNvSpPr/>
            <p:nvPr/>
          </p:nvSpPr>
          <p:spPr>
            <a:xfrm>
              <a:off x="1857356" y="2428868"/>
              <a:ext cx="500066" cy="157163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extfeld 38"/>
            <p:cNvSpPr txBox="1"/>
            <p:nvPr/>
          </p:nvSpPr>
          <p:spPr>
            <a:xfrm rot="21073936">
              <a:off x="379455" y="2431606"/>
              <a:ext cx="1001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TextArea</a:t>
              </a:r>
              <a:endParaRPr lang="de-DE" dirty="0"/>
            </a:p>
          </p:txBody>
        </p:sp>
        <p:sp>
          <p:nvSpPr>
            <p:cNvPr id="40" name="Textfeld 39"/>
            <p:cNvSpPr txBox="1"/>
            <p:nvPr/>
          </p:nvSpPr>
          <p:spPr>
            <a:xfrm rot="720583">
              <a:off x="883581" y="2968182"/>
              <a:ext cx="1102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Rectangle</a:t>
              </a:r>
              <a:endParaRPr lang="de-DE" dirty="0"/>
            </a:p>
          </p:txBody>
        </p:sp>
        <p:sp>
          <p:nvSpPr>
            <p:cNvPr id="41" name="Textfeld 40"/>
            <p:cNvSpPr txBox="1"/>
            <p:nvPr/>
          </p:nvSpPr>
          <p:spPr>
            <a:xfrm rot="21075637">
              <a:off x="309242" y="3343346"/>
              <a:ext cx="781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Ellipse</a:t>
              </a:r>
              <a:endParaRPr lang="de-DE" dirty="0"/>
            </a:p>
          </p:txBody>
        </p:sp>
        <p:sp>
          <p:nvSpPr>
            <p:cNvPr id="42" name="Textfeld 41"/>
            <p:cNvSpPr txBox="1"/>
            <p:nvPr/>
          </p:nvSpPr>
          <p:spPr>
            <a:xfrm rot="21075637">
              <a:off x="1240395" y="359691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...</a:t>
              </a:r>
              <a:endParaRPr lang="de-DE" dirty="0"/>
            </a:p>
          </p:txBody>
        </p:sp>
        <p:cxnSp>
          <p:nvCxnSpPr>
            <p:cNvPr id="53" name="Gerade Verbindung mit Pfeil 52"/>
            <p:cNvCxnSpPr>
              <a:stCxn id="14" idx="1"/>
              <a:endCxn id="55" idx="3"/>
            </p:cNvCxnSpPr>
            <p:nvPr/>
          </p:nvCxnSpPr>
          <p:spPr>
            <a:xfrm rot="10800000">
              <a:off x="4000496" y="1964521"/>
              <a:ext cx="857256" cy="1214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hteck 54"/>
            <p:cNvSpPr/>
            <p:nvPr/>
          </p:nvSpPr>
          <p:spPr>
            <a:xfrm>
              <a:off x="2428860" y="1643050"/>
              <a:ext cx="1571636" cy="64294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Layer</a:t>
              </a:r>
            </a:p>
            <a:p>
              <a:pPr algn="ctr"/>
              <a:r>
                <a:rPr lang="de-DE" dirty="0" smtClean="0"/>
                <a:t>Management</a:t>
              </a:r>
              <a:endParaRPr lang="de-DE" dirty="0"/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1071538" y="3178966"/>
            <a:ext cx="3786214" cy="2893240"/>
            <a:chOff x="1071538" y="3178966"/>
            <a:chExt cx="3786214" cy="2893240"/>
          </a:xfrm>
        </p:grpSpPr>
        <p:sp>
          <p:nvSpPr>
            <p:cNvPr id="58" name="Rechteck 57"/>
            <p:cNvSpPr/>
            <p:nvPr/>
          </p:nvSpPr>
          <p:spPr>
            <a:xfrm>
              <a:off x="1857356" y="4286256"/>
              <a:ext cx="1428760" cy="64294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SourceCode</a:t>
              </a:r>
            </a:p>
            <a:p>
              <a:pPr algn="ctr"/>
              <a:r>
                <a:rPr lang="de-DE" dirty="0" smtClean="0"/>
                <a:t>Generation</a:t>
              </a:r>
              <a:endParaRPr lang="de-DE" dirty="0"/>
            </a:p>
          </p:txBody>
        </p:sp>
        <p:cxnSp>
          <p:nvCxnSpPr>
            <p:cNvPr id="59" name="Gerade Verbindung mit Pfeil 58"/>
            <p:cNvCxnSpPr>
              <a:stCxn id="14" idx="1"/>
              <a:endCxn id="58" idx="0"/>
            </p:cNvCxnSpPr>
            <p:nvPr/>
          </p:nvCxnSpPr>
          <p:spPr>
            <a:xfrm rot="10800000" flipV="1">
              <a:off x="2571736" y="3178966"/>
              <a:ext cx="2286016" cy="1107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Geschweifte Klammer links 63"/>
            <p:cNvSpPr/>
            <p:nvPr/>
          </p:nvSpPr>
          <p:spPr>
            <a:xfrm rot="5400000">
              <a:off x="2321703" y="3750471"/>
              <a:ext cx="428628" cy="292895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2643174" y="5429264"/>
              <a:ext cx="1214446" cy="2857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TemplateX</a:t>
              </a:r>
              <a:endParaRPr lang="de-DE" dirty="0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2643174" y="5786454"/>
              <a:ext cx="1214446" cy="2857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...</a:t>
              </a:r>
              <a:endParaRPr lang="de-DE" dirty="0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1214414" y="5429264"/>
              <a:ext cx="1285884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TmplClassX</a:t>
              </a:r>
              <a:endParaRPr lang="de-DE" dirty="0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1214414" y="5786454"/>
              <a:ext cx="1285884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...</a:t>
              </a:r>
              <a:endParaRPr lang="de-DE" dirty="0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3500430" y="1714488"/>
            <a:ext cx="4857784" cy="3714776"/>
            <a:chOff x="3500430" y="1714488"/>
            <a:chExt cx="4857784" cy="3714776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42776" y="2858290"/>
              <a:ext cx="1588" cy="714380"/>
              <a:chOff x="5642776" y="2858290"/>
              <a:chExt cx="1588" cy="714380"/>
            </a:xfrm>
          </p:grpSpPr>
          <p:cxnSp>
            <p:nvCxnSpPr>
              <p:cNvPr id="20" name="Gerade Verbindung mit Pfeil 19"/>
              <p:cNvCxnSpPr>
                <a:stCxn id="13" idx="2"/>
                <a:endCxn id="14" idx="0"/>
              </p:cNvCxnSpPr>
              <p:nvPr/>
            </p:nvCxnSpPr>
            <p:spPr>
              <a:xfrm rot="5400000">
                <a:off x="5572132" y="2928934"/>
                <a:ext cx="142876" cy="1588"/>
              </a:xfrm>
              <a:prstGeom prst="straightConnector1">
                <a:avLst/>
              </a:prstGeom>
              <a:ln w="28575">
                <a:headEnd type="diamond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>
                <a:stCxn id="14" idx="2"/>
                <a:endCxn id="25" idx="0"/>
              </p:cNvCxnSpPr>
              <p:nvPr/>
            </p:nvCxnSpPr>
            <p:spPr>
              <a:xfrm rot="5400000">
                <a:off x="5536413" y="3464719"/>
                <a:ext cx="214314" cy="1588"/>
              </a:xfrm>
              <a:prstGeom prst="straightConnector1">
                <a:avLst/>
              </a:prstGeom>
              <a:ln w="28575">
                <a:headEnd type="diamond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uppieren 70"/>
            <p:cNvGrpSpPr/>
            <p:nvPr/>
          </p:nvGrpSpPr>
          <p:grpSpPr>
            <a:xfrm>
              <a:off x="3500430" y="1714488"/>
              <a:ext cx="4857784" cy="3714776"/>
              <a:chOff x="3500430" y="1714488"/>
              <a:chExt cx="4857784" cy="3714776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857752" y="3000372"/>
                <a:ext cx="157163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UIAppScene</a:t>
                </a:r>
                <a:endParaRPr lang="de-DE" dirty="0"/>
              </a:p>
            </p:txBody>
          </p:sp>
          <p:pic>
            <p:nvPicPr>
              <p:cNvPr id="7" name="Grafik 6" descr="Gui Designe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500826" y="2500306"/>
                <a:ext cx="1857388" cy="1447196"/>
              </a:xfrm>
              <a:prstGeom prst="rect">
                <a:avLst/>
              </a:prstGeom>
            </p:spPr>
          </p:pic>
          <p:sp>
            <p:nvSpPr>
              <p:cNvPr id="13" name="Rechteck 12"/>
              <p:cNvSpPr/>
              <p:nvPr/>
            </p:nvSpPr>
            <p:spPr>
              <a:xfrm>
                <a:off x="4857752" y="2500306"/>
                <a:ext cx="157163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MTApplication</a:t>
                </a:r>
                <a:endParaRPr lang="de-DE" dirty="0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4857752" y="1714488"/>
                <a:ext cx="157163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ProjSettings</a:t>
                </a:r>
                <a:endParaRPr lang="de-DE" dirty="0"/>
              </a:p>
            </p:txBody>
          </p:sp>
          <p:cxnSp>
            <p:nvCxnSpPr>
              <p:cNvPr id="17" name="Gerade Verbindung mit Pfeil 16"/>
              <p:cNvCxnSpPr>
                <a:stCxn id="13" idx="0"/>
                <a:endCxn id="15" idx="2"/>
              </p:cNvCxnSpPr>
              <p:nvPr/>
            </p:nvCxnSpPr>
            <p:spPr>
              <a:xfrm rot="5400000" flipH="1" flipV="1">
                <a:off x="5429256" y="2285992"/>
                <a:ext cx="428628" cy="1588"/>
              </a:xfrm>
              <a:prstGeom prst="straightConnector1">
                <a:avLst/>
              </a:prstGeom>
              <a:ln w="28575">
                <a:headEnd type="diamond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echteck 24"/>
              <p:cNvSpPr/>
              <p:nvPr/>
            </p:nvSpPr>
            <p:spPr>
              <a:xfrm>
                <a:off x="4857752" y="3571876"/>
                <a:ext cx="157163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GUILayer</a:t>
                </a:r>
                <a:endParaRPr lang="de-DE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4857752" y="5072074"/>
                <a:ext cx="157163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ProjInfoBar</a:t>
                </a:r>
                <a:endParaRPr lang="de-DE" dirty="0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6286512" y="4357694"/>
                <a:ext cx="157163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ToolBox</a:t>
                </a:r>
                <a:endParaRPr lang="de-DE" dirty="0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3500430" y="4357694"/>
                <a:ext cx="157163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ToolBar</a:t>
                </a:r>
                <a:endParaRPr lang="de-DE" dirty="0"/>
              </a:p>
            </p:txBody>
          </p:sp>
          <p:cxnSp>
            <p:nvCxnSpPr>
              <p:cNvPr id="43" name="Gerade Verbindung mit Pfeil 42"/>
              <p:cNvCxnSpPr>
                <a:stCxn id="25" idx="2"/>
                <a:endCxn id="37" idx="0"/>
              </p:cNvCxnSpPr>
              <p:nvPr/>
            </p:nvCxnSpPr>
            <p:spPr>
              <a:xfrm rot="5400000">
                <a:off x="4750595" y="3464719"/>
                <a:ext cx="428628" cy="1357322"/>
              </a:xfrm>
              <a:prstGeom prst="bentConnector3">
                <a:avLst>
                  <a:gd name="adj1" fmla="val 50000"/>
                </a:avLst>
              </a:prstGeom>
              <a:ln w="28575">
                <a:headEnd type="diamond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45"/>
              <p:cNvCxnSpPr>
                <a:stCxn id="25" idx="2"/>
                <a:endCxn id="35" idx="0"/>
              </p:cNvCxnSpPr>
              <p:nvPr/>
            </p:nvCxnSpPr>
            <p:spPr>
              <a:xfrm rot="5400000">
                <a:off x="5072066" y="4500570"/>
                <a:ext cx="1143008" cy="1588"/>
              </a:xfrm>
              <a:prstGeom prst="straightConnector1">
                <a:avLst/>
              </a:prstGeom>
              <a:ln w="28575">
                <a:headEnd type="diamond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48"/>
              <p:cNvCxnSpPr>
                <a:stCxn id="25" idx="2"/>
                <a:endCxn id="36" idx="0"/>
              </p:cNvCxnSpPr>
              <p:nvPr/>
            </p:nvCxnSpPr>
            <p:spPr>
              <a:xfrm rot="16200000" flipH="1">
                <a:off x="6143636" y="3429000"/>
                <a:ext cx="428628" cy="1428760"/>
              </a:xfrm>
              <a:prstGeom prst="bentConnector3">
                <a:avLst>
                  <a:gd name="adj1" fmla="val 50000"/>
                </a:avLst>
              </a:prstGeom>
              <a:ln w="28575">
                <a:headEnd type="diamond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MT UI-Designer - Vorgehensweise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pic>
        <p:nvPicPr>
          <p:cNvPr id="7" name="Grafik 6" descr="ste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85" y="1357298"/>
            <a:ext cx="6237515" cy="4859999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5715008" y="2000240"/>
            <a:ext cx="128588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MT UI-Designer - Vorgehensweise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pic>
        <p:nvPicPr>
          <p:cNvPr id="7" name="Grafik 6" descr="ste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85" y="1357298"/>
            <a:ext cx="6237515" cy="4860000"/>
          </a:xfrm>
          <a:prstGeom prst="rect">
            <a:avLst/>
          </a:prstGeom>
        </p:spPr>
      </p:pic>
      <p:sp>
        <p:nvSpPr>
          <p:cNvPr id="8" name="Pfeil nach unten 7"/>
          <p:cNvSpPr/>
          <p:nvPr/>
        </p:nvSpPr>
        <p:spPr>
          <a:xfrm>
            <a:off x="7344000" y="5286388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MT UI-Designer - Vorgehensweise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pic>
        <p:nvPicPr>
          <p:cNvPr id="7" name="Grafik 6" descr="ste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85" y="1357298"/>
            <a:ext cx="6237515" cy="4859999"/>
          </a:xfrm>
          <a:prstGeom prst="rect">
            <a:avLst/>
          </a:prstGeom>
        </p:spPr>
      </p:pic>
      <p:sp>
        <p:nvSpPr>
          <p:cNvPr id="8" name="Pfeil nach unten 7"/>
          <p:cNvSpPr/>
          <p:nvPr/>
        </p:nvSpPr>
        <p:spPr>
          <a:xfrm>
            <a:off x="6072198" y="407194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MT UI-Designer - Vorgehensweise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pic>
        <p:nvPicPr>
          <p:cNvPr id="7" name="Grafik 6" descr="ste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85" y="1357298"/>
            <a:ext cx="6237514" cy="4859999"/>
          </a:xfrm>
          <a:prstGeom prst="rect">
            <a:avLst/>
          </a:prstGeom>
        </p:spPr>
      </p:pic>
      <p:sp>
        <p:nvSpPr>
          <p:cNvPr id="8" name="Pfeil nach links 7"/>
          <p:cNvSpPr/>
          <p:nvPr/>
        </p:nvSpPr>
        <p:spPr>
          <a:xfrm>
            <a:off x="2786050" y="5429264"/>
            <a:ext cx="85725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MT UI-Designer - Vorgehensweise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pic>
        <p:nvPicPr>
          <p:cNvPr id="7" name="Grafik 6" descr="ste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85" y="1357298"/>
            <a:ext cx="6237514" cy="4859999"/>
          </a:xfrm>
          <a:prstGeom prst="rect">
            <a:avLst/>
          </a:prstGeom>
        </p:spPr>
      </p:pic>
      <p:pic>
        <p:nvPicPr>
          <p:cNvPr id="8" name="Grafik 7" descr="dir generatedap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429000"/>
            <a:ext cx="1676634" cy="1352739"/>
          </a:xfrm>
          <a:prstGeom prst="rect">
            <a:avLst/>
          </a:prstGeom>
        </p:spPr>
      </p:pic>
      <p:sp>
        <p:nvSpPr>
          <p:cNvPr id="9" name="Pfeil nach oben 8"/>
          <p:cNvSpPr/>
          <p:nvPr/>
        </p:nvSpPr>
        <p:spPr>
          <a:xfrm>
            <a:off x="857224" y="2864053"/>
            <a:ext cx="214314" cy="50006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content generatedap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2214554"/>
            <a:ext cx="1785950" cy="57806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57158" y="5357826"/>
            <a:ext cx="1156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Templates</a:t>
            </a:r>
          </a:p>
          <a:p>
            <a:pPr algn="ctr"/>
            <a:r>
              <a:rPr lang="de-DE" dirty="0" smtClean="0"/>
              <a:t>(JET)</a:t>
            </a:r>
          </a:p>
        </p:txBody>
      </p:sp>
      <p:sp>
        <p:nvSpPr>
          <p:cNvPr id="12" name="Pfeil nach links 11"/>
          <p:cNvSpPr/>
          <p:nvPr/>
        </p:nvSpPr>
        <p:spPr>
          <a:xfrm>
            <a:off x="1500166" y="5500702"/>
            <a:ext cx="285752" cy="21431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oben 12"/>
          <p:cNvSpPr/>
          <p:nvPr/>
        </p:nvSpPr>
        <p:spPr>
          <a:xfrm>
            <a:off x="857224" y="4857760"/>
            <a:ext cx="214314" cy="50006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Projektablauf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97609" y="1714488"/>
            <a:ext cx="2265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Analyse</a:t>
            </a:r>
          </a:p>
          <a:p>
            <a:pPr algn="ctr"/>
            <a:r>
              <a:rPr lang="de-DE" dirty="0" smtClean="0"/>
              <a:t>(richtig verstanden? )</a:t>
            </a:r>
          </a:p>
          <a:p>
            <a:pPr algn="ctr"/>
            <a:r>
              <a:rPr lang="de-DE" dirty="0" smtClean="0"/>
              <a:t>(was wird gebraucht?)</a:t>
            </a:r>
            <a:br>
              <a:rPr lang="de-DE" dirty="0" smtClean="0"/>
            </a:br>
            <a:r>
              <a:rPr lang="de-DE" dirty="0" smtClean="0"/>
              <a:t>(was ist zu tun?)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4445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ebogener Pfeil 8"/>
          <p:cNvSpPr/>
          <p:nvPr/>
        </p:nvSpPr>
        <p:spPr>
          <a:xfrm rot="18790302">
            <a:off x="2157001" y="1371191"/>
            <a:ext cx="928694" cy="92869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26598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1571604" y="2996983"/>
            <a:ext cx="214314" cy="5034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31782" y="3500438"/>
            <a:ext cx="234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Einarbeitung MT4j/JET</a:t>
            </a:r>
          </a:p>
          <a:p>
            <a:pPr algn="ctr"/>
            <a:r>
              <a:rPr lang="de-DE" dirty="0" smtClean="0"/>
              <a:t>(Beispiele verstehen )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5042617" y="3379040"/>
            <a:ext cx="3000396" cy="1121530"/>
            <a:chOff x="5042617" y="3379040"/>
            <a:chExt cx="3000396" cy="1121530"/>
          </a:xfrm>
        </p:grpSpPr>
        <p:sp>
          <p:nvSpPr>
            <p:cNvPr id="14" name="Textfeld 13"/>
            <p:cNvSpPr txBox="1"/>
            <p:nvPr/>
          </p:nvSpPr>
          <p:spPr>
            <a:xfrm>
              <a:off x="5895248" y="3500438"/>
              <a:ext cx="1841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Implementierung</a:t>
              </a:r>
            </a:p>
            <a:p>
              <a:pPr algn="ctr"/>
              <a:r>
                <a:rPr lang="de-DE" dirty="0" smtClean="0"/>
                <a:t>(SourceCode)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7619194" y="3976751"/>
              <a:ext cx="423819" cy="523819"/>
              <a:chOff x="7000892" y="5286388"/>
              <a:chExt cx="423819" cy="523819"/>
            </a:xfrm>
          </p:grpSpPr>
          <p:pic>
            <p:nvPicPr>
              <p:cNvPr id="16" name="Grafik 15" descr="java file ic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072330" y="5286388"/>
                <a:ext cx="352381" cy="452381"/>
              </a:xfrm>
              <a:prstGeom prst="rect">
                <a:avLst/>
              </a:prstGeom>
            </p:spPr>
          </p:pic>
          <p:pic>
            <p:nvPicPr>
              <p:cNvPr id="17" name="Grafik 16" descr="java file ic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000892" y="5357826"/>
                <a:ext cx="352381" cy="452381"/>
              </a:xfrm>
              <a:prstGeom prst="rect">
                <a:avLst/>
              </a:prstGeom>
            </p:spPr>
          </p:pic>
        </p:grpSp>
        <p:grpSp>
          <p:nvGrpSpPr>
            <p:cNvPr id="31" name="Gruppieren 30"/>
            <p:cNvGrpSpPr/>
            <p:nvPr/>
          </p:nvGrpSpPr>
          <p:grpSpPr>
            <a:xfrm>
              <a:off x="5042617" y="3379040"/>
              <a:ext cx="950172" cy="928694"/>
              <a:chOff x="5042617" y="3379040"/>
              <a:chExt cx="950172" cy="928694"/>
            </a:xfrm>
          </p:grpSpPr>
          <p:sp>
            <p:nvSpPr>
              <p:cNvPr id="22" name="Gebogener Pfeil 21"/>
              <p:cNvSpPr/>
              <p:nvPr/>
            </p:nvSpPr>
            <p:spPr>
              <a:xfrm rot="20512688">
                <a:off x="5042617" y="3379040"/>
                <a:ext cx="928694" cy="928694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2907103"/>
                  <a:gd name="adj5" fmla="val 1250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Gebogener Pfeil 22"/>
              <p:cNvSpPr/>
              <p:nvPr/>
            </p:nvSpPr>
            <p:spPr>
              <a:xfrm rot="20512688" flipH="1" flipV="1">
                <a:off x="5064095" y="3379040"/>
                <a:ext cx="928694" cy="928694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2907103"/>
                  <a:gd name="adj5" fmla="val 1250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uppieren 33"/>
          <p:cNvGrpSpPr/>
          <p:nvPr/>
        </p:nvGrpSpPr>
        <p:grpSpPr>
          <a:xfrm>
            <a:off x="3357554" y="4000504"/>
            <a:ext cx="2214578" cy="1357322"/>
            <a:chOff x="3357554" y="4000504"/>
            <a:chExt cx="2214578" cy="1357322"/>
          </a:xfrm>
        </p:grpSpPr>
        <p:sp>
          <p:nvSpPr>
            <p:cNvPr id="24" name="Gebogener Pfeil 23"/>
            <p:cNvSpPr/>
            <p:nvPr/>
          </p:nvSpPr>
          <p:spPr>
            <a:xfrm rot="5400000">
              <a:off x="4393405" y="3821909"/>
              <a:ext cx="100013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604715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357554" y="4711495"/>
              <a:ext cx="15274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Projekttreffen</a:t>
              </a:r>
            </a:p>
            <a:p>
              <a:pPr algn="ctr"/>
              <a:r>
                <a:rPr lang="de-DE" dirty="0" smtClean="0"/>
                <a:t>(Herr Laufs)</a:t>
              </a:r>
            </a:p>
          </p:txBody>
        </p:sp>
      </p:grpSp>
      <p:sp>
        <p:nvSpPr>
          <p:cNvPr id="27" name="Rechteckige Legende 26"/>
          <p:cNvSpPr/>
          <p:nvPr/>
        </p:nvSpPr>
        <p:spPr>
          <a:xfrm>
            <a:off x="5929322" y="4714884"/>
            <a:ext cx="1571636" cy="1500198"/>
          </a:xfrm>
          <a:prstGeom prst="wedgeRectCallout">
            <a:avLst>
              <a:gd name="adj1" fmla="val -44899"/>
              <a:gd name="adj2" fmla="val -774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dirty="0" smtClean="0"/>
              <a:t>GUI</a:t>
            </a:r>
          </a:p>
          <a:p>
            <a:pPr algn="ctr"/>
            <a:r>
              <a:rPr lang="de-DE" sz="1400" dirty="0" smtClean="0"/>
              <a:t>Layermanagement</a:t>
            </a:r>
          </a:p>
          <a:p>
            <a:pPr algn="ctr"/>
            <a:r>
              <a:rPr lang="de-DE" sz="1400" dirty="0" smtClean="0"/>
              <a:t>ToolBox</a:t>
            </a:r>
          </a:p>
          <a:p>
            <a:pPr algn="ctr"/>
            <a:r>
              <a:rPr lang="de-DE" sz="1400" dirty="0" smtClean="0"/>
              <a:t>EdObjects</a:t>
            </a:r>
          </a:p>
          <a:p>
            <a:pPr algn="ctr"/>
            <a:r>
              <a:rPr lang="de-DE" sz="1400" dirty="0" smtClean="0"/>
              <a:t>Keyboard</a:t>
            </a:r>
          </a:p>
          <a:p>
            <a:pPr algn="ctr"/>
            <a:r>
              <a:rPr lang="de-DE" sz="1400" dirty="0" smtClean="0"/>
              <a:t>XML-Settings</a:t>
            </a:r>
          </a:p>
          <a:p>
            <a:pPr algn="ctr"/>
            <a:r>
              <a:rPr lang="de-DE" sz="1400" dirty="0" smtClean="0"/>
              <a:t>...</a:t>
            </a:r>
            <a:endParaRPr lang="de-DE" sz="1400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5460123" y="2285992"/>
            <a:ext cx="2113183" cy="1346200"/>
            <a:chOff x="5460123" y="2285992"/>
            <a:chExt cx="2113183" cy="1346200"/>
          </a:xfrm>
        </p:grpSpPr>
        <p:sp>
          <p:nvSpPr>
            <p:cNvPr id="26" name="Gebogener Pfeil 25"/>
            <p:cNvSpPr/>
            <p:nvPr/>
          </p:nvSpPr>
          <p:spPr>
            <a:xfrm rot="16681833">
              <a:off x="5460123" y="2703498"/>
              <a:ext cx="928694" cy="92869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468176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000760" y="2285992"/>
              <a:ext cx="15725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Testapps</a:t>
              </a:r>
            </a:p>
            <a:p>
              <a:pPr algn="ctr"/>
              <a:r>
                <a:rPr lang="de-DE" dirty="0" smtClean="0"/>
                <a:t>(ausprobieren)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000364" y="2809971"/>
            <a:ext cx="2130705" cy="1336798"/>
            <a:chOff x="3000364" y="2809971"/>
            <a:chExt cx="2130705" cy="1336798"/>
          </a:xfrm>
        </p:grpSpPr>
        <p:sp>
          <p:nvSpPr>
            <p:cNvPr id="12" name="Textfeld 11"/>
            <p:cNvSpPr txBox="1"/>
            <p:nvPr/>
          </p:nvSpPr>
          <p:spPr>
            <a:xfrm>
              <a:off x="3500430" y="3500438"/>
              <a:ext cx="1630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Design</a:t>
              </a:r>
            </a:p>
            <a:p>
              <a:pPr algn="ctr"/>
              <a:r>
                <a:rPr lang="de-DE" dirty="0" smtClean="0"/>
                <a:t>(Class Diagram)</a:t>
              </a: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3000364" y="3718140"/>
              <a:ext cx="500066" cy="21092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 descr="class diagramm 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95" y="2809971"/>
              <a:ext cx="761905" cy="7619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Sehr interessantes Projekt</a:t>
            </a:r>
          </a:p>
          <a:p>
            <a:pPr lvl="1"/>
            <a:r>
              <a:rPr lang="de-DE" dirty="0" smtClean="0"/>
              <a:t>MT4j-Framework sowie</a:t>
            </a:r>
          </a:p>
          <a:p>
            <a:pPr lvl="1"/>
            <a:r>
              <a:rPr lang="de-DE" dirty="0" smtClean="0"/>
              <a:t>JET (Java Emitter Templates) kennengelernt</a:t>
            </a:r>
          </a:p>
          <a:p>
            <a:pPr lvl="1">
              <a:buNone/>
            </a:pPr>
            <a:endParaRPr lang="de-DE" dirty="0" smtClean="0"/>
          </a:p>
          <a:p>
            <a:r>
              <a:rPr lang="de-DE" b="1" dirty="0" smtClean="0"/>
              <a:t>In Zukunft</a:t>
            </a:r>
          </a:p>
          <a:p>
            <a:pPr lvl="1"/>
            <a:r>
              <a:rPr lang="de-DE" dirty="0" smtClean="0"/>
              <a:t>Zeitaufwand für Einarbeitung in unbekannte Frameworks genauer schätzen</a:t>
            </a:r>
          </a:p>
          <a:p>
            <a:pPr lvl="1"/>
            <a:r>
              <a:rPr lang="de-DE" dirty="0" smtClean="0"/>
              <a:t>Mehr zusammenhängende Entwicklungstage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929066"/>
            <a:ext cx="8229600" cy="1143000"/>
          </a:xfrm>
        </p:spPr>
        <p:txBody>
          <a:bodyPr>
            <a:noAutofit/>
          </a:bodyPr>
          <a:lstStyle/>
          <a:p>
            <a:r>
              <a:rPr lang="de-DE" sz="4800" b="1" dirty="0" smtClean="0"/>
              <a:t>Vielen Dank für Ihre Aufmerksamkeit</a:t>
            </a:r>
            <a:br>
              <a:rPr lang="de-DE" sz="4800" b="1" dirty="0" smtClean="0"/>
            </a:br>
            <a:r>
              <a:rPr lang="de-DE" sz="4800" b="1" dirty="0" smtClean="0">
                <a:sym typeface="Wingdings" pitchFamily="2" charset="2"/>
              </a:rPr>
              <a:t></a:t>
            </a:r>
            <a:endParaRPr lang="de-DE" sz="4800" b="1" dirty="0"/>
          </a:p>
        </p:txBody>
      </p:sp>
      <p:pic>
        <p:nvPicPr>
          <p:cNvPr id="7" name="Grafik 6" descr="UI-Design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4214842" cy="298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 smtClean="0"/>
              <a:t>MT4j Framework</a:t>
            </a:r>
          </a:p>
          <a:p>
            <a:pPr lvl="1"/>
            <a:r>
              <a:rPr lang="de-DE" dirty="0" smtClean="0"/>
              <a:t>Überblick</a:t>
            </a:r>
          </a:p>
          <a:p>
            <a:pPr lvl="1"/>
            <a:r>
              <a:rPr lang="de-DE" dirty="0" smtClean="0"/>
              <a:t>Wie wird eine Applikation bisher erstellt?</a:t>
            </a:r>
          </a:p>
          <a:p>
            <a:r>
              <a:rPr lang="de-DE" b="1" dirty="0" smtClean="0"/>
              <a:t>Aufgabenstellung</a:t>
            </a:r>
            <a:endParaRPr lang="de-DE" dirty="0" smtClean="0"/>
          </a:p>
          <a:p>
            <a:r>
              <a:rPr lang="de-DE" b="1" dirty="0" smtClean="0"/>
              <a:t>Multitouch UI-Designer</a:t>
            </a:r>
          </a:p>
          <a:p>
            <a:pPr lvl="1"/>
            <a:r>
              <a:rPr lang="de-DE" dirty="0" smtClean="0"/>
              <a:t>Überblick</a:t>
            </a:r>
          </a:p>
          <a:p>
            <a:pPr lvl="1"/>
            <a:r>
              <a:rPr lang="de-DE" dirty="0" smtClean="0"/>
              <a:t>Architektur</a:t>
            </a:r>
          </a:p>
          <a:p>
            <a:pPr lvl="1"/>
            <a:r>
              <a:rPr lang="de-DE" dirty="0" smtClean="0"/>
              <a:t>Vorgehensweise</a:t>
            </a:r>
          </a:p>
          <a:p>
            <a:r>
              <a:rPr lang="de-DE" b="1" dirty="0" smtClean="0"/>
              <a:t>Projektablauf</a:t>
            </a:r>
          </a:p>
          <a:p>
            <a:r>
              <a:rPr lang="de-DE" b="1" dirty="0" smtClean="0"/>
              <a:t>Fazit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MT4j Framework -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Open Source Java™ Entwicklungsplattform</a:t>
            </a:r>
          </a:p>
          <a:p>
            <a:r>
              <a:rPr lang="de-DE" dirty="0" smtClean="0"/>
              <a:t>Für 2D, 3D oder pseudo-3D Applikationen</a:t>
            </a:r>
          </a:p>
          <a:p>
            <a:r>
              <a:rPr lang="de-DE" dirty="0" smtClean="0"/>
              <a:t>Szenengraph-Struktur basiert </a:t>
            </a:r>
            <a:r>
              <a:rPr lang="de-DE" sz="2200" dirty="0" smtClean="0"/>
              <a:t>(wie z.B. Java™ Swing)</a:t>
            </a:r>
          </a:p>
          <a:p>
            <a:r>
              <a:rPr lang="de-DE" dirty="0" smtClean="0"/>
              <a:t>Unterstützt typische </a:t>
            </a:r>
            <a:r>
              <a:rPr lang="de-DE" dirty="0" err="1" smtClean="0"/>
              <a:t>Multitouch</a:t>
            </a:r>
            <a:r>
              <a:rPr lang="de-DE" smtClean="0"/>
              <a:t> </a:t>
            </a:r>
            <a:r>
              <a:rPr lang="de-DE" smtClean="0"/>
              <a:t>Gesten</a:t>
            </a:r>
            <a:endParaRPr lang="de-DE" dirty="0" smtClean="0"/>
          </a:p>
          <a:p>
            <a:r>
              <a:rPr lang="de-DE" dirty="0" smtClean="0"/>
              <a:t>Beinhaltet bereits grafische Objekte</a:t>
            </a:r>
          </a:p>
          <a:p>
            <a:pPr lvl="1"/>
            <a:r>
              <a:rPr lang="de-DE" dirty="0" smtClean="0"/>
              <a:t>Rechtecke, Ellipsen, Polygone, Linien, ...</a:t>
            </a:r>
          </a:p>
          <a:p>
            <a:pPr lvl="1"/>
            <a:r>
              <a:rPr lang="de-DE" dirty="0" smtClean="0"/>
              <a:t>UI-Komponenten: Buttons, Textlabels, Sliders ...</a:t>
            </a:r>
          </a:p>
        </p:txBody>
      </p:sp>
      <p:pic>
        <p:nvPicPr>
          <p:cNvPr id="5" name="Grafik 4" descr="Rot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3357562"/>
            <a:ext cx="1076324" cy="1076324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MT4j Framework - MTApplikation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Beispiel „HelloWorld“</a:t>
            </a:r>
            <a:endParaRPr lang="de-DE" b="1" dirty="0"/>
          </a:p>
        </p:txBody>
      </p:sp>
      <p:pic>
        <p:nvPicPr>
          <p:cNvPr id="4" name="Grafik 3" descr="HelloWorld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335" y="2071678"/>
            <a:ext cx="5124995" cy="3993172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MT4j Framework - MTApplikation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Beispiel „HelloWorld“</a:t>
            </a:r>
            <a:endParaRPr lang="de-DE" b="1" dirty="0"/>
          </a:p>
        </p:txBody>
      </p:sp>
      <p:pic>
        <p:nvPicPr>
          <p:cNvPr id="5" name="Grafik 4" descr="HelloWorld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5185" y="2143116"/>
            <a:ext cx="1553095" cy="1210104"/>
          </a:xfrm>
          <a:prstGeom prst="rect">
            <a:avLst/>
          </a:prstGeom>
        </p:spPr>
      </p:pic>
      <p:pic>
        <p:nvPicPr>
          <p:cNvPr id="7" name="Grafik 6" descr="HelloWorldSceneSourceCo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80619"/>
            <a:ext cx="6897063" cy="430590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000100" y="3786190"/>
            <a:ext cx="6215106" cy="221457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MT4j Framework - MTApplikation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Beispiel „HelloWorld“</a:t>
            </a:r>
            <a:endParaRPr lang="de-DE" b="1" dirty="0"/>
          </a:p>
        </p:txBody>
      </p:sp>
      <p:pic>
        <p:nvPicPr>
          <p:cNvPr id="5" name="Grafik 4" descr="HelloWorld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5185" y="2143116"/>
            <a:ext cx="1553095" cy="1210104"/>
          </a:xfrm>
          <a:prstGeom prst="rect">
            <a:avLst/>
          </a:prstGeom>
        </p:spPr>
      </p:pic>
      <p:pic>
        <p:nvPicPr>
          <p:cNvPr id="11" name="Grafik 10" descr="HelloWorldAppSourceCo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138" y="2000240"/>
            <a:ext cx="6103564" cy="28575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142976" y="4071942"/>
            <a:ext cx="5500726" cy="57150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500166" y="3500438"/>
            <a:ext cx="1285884" cy="21431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7358082" y="3612755"/>
            <a:ext cx="1428760" cy="1185709"/>
            <a:chOff x="7358082" y="3612755"/>
            <a:chExt cx="1428760" cy="1185709"/>
          </a:xfrm>
        </p:grpSpPr>
        <p:grpSp>
          <p:nvGrpSpPr>
            <p:cNvPr id="9" name="Gruppieren 8"/>
            <p:cNvGrpSpPr/>
            <p:nvPr/>
          </p:nvGrpSpPr>
          <p:grpSpPr>
            <a:xfrm>
              <a:off x="7358082" y="3612755"/>
              <a:ext cx="1428760" cy="887815"/>
              <a:chOff x="285720" y="1980619"/>
              <a:chExt cx="6929486" cy="4305901"/>
            </a:xfrm>
          </p:grpSpPr>
          <p:pic>
            <p:nvPicPr>
              <p:cNvPr id="7" name="Grafik 6" descr="HelloWorldSceneSourceCod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5720" y="1980619"/>
                <a:ext cx="6897063" cy="4305901"/>
              </a:xfrm>
              <a:prstGeom prst="rect">
                <a:avLst/>
              </a:prstGeom>
            </p:spPr>
          </p:pic>
          <p:sp>
            <p:nvSpPr>
              <p:cNvPr id="8" name="Rechteck 7"/>
              <p:cNvSpPr/>
              <p:nvPr/>
            </p:nvSpPr>
            <p:spPr>
              <a:xfrm>
                <a:off x="1000100" y="3786190"/>
                <a:ext cx="6215106" cy="2214578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7786710" y="4429132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App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MT4j Framework - MTApplikation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Beispiel „HelloWorld“</a:t>
            </a:r>
          </a:p>
        </p:txBody>
      </p:sp>
      <p:pic>
        <p:nvPicPr>
          <p:cNvPr id="5" name="Grafik 4" descr="HelloWorld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5185" y="2143116"/>
            <a:ext cx="1553095" cy="1210104"/>
          </a:xfrm>
          <a:prstGeom prst="rect">
            <a:avLst/>
          </a:prstGeom>
        </p:spPr>
      </p:pic>
      <p:grpSp>
        <p:nvGrpSpPr>
          <p:cNvPr id="4" name="Gruppieren 8"/>
          <p:cNvGrpSpPr/>
          <p:nvPr/>
        </p:nvGrpSpPr>
        <p:grpSpPr>
          <a:xfrm>
            <a:off x="7358082" y="3612755"/>
            <a:ext cx="1428760" cy="887815"/>
            <a:chOff x="285720" y="1980619"/>
            <a:chExt cx="6929486" cy="4305901"/>
          </a:xfrm>
        </p:grpSpPr>
        <p:pic>
          <p:nvPicPr>
            <p:cNvPr id="7" name="Grafik 6" descr="HelloWorldSceneSourceCod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1980619"/>
              <a:ext cx="6897063" cy="4305901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000100" y="3786190"/>
              <a:ext cx="6215106" cy="2214578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7358082" y="5058432"/>
            <a:ext cx="1402441" cy="656584"/>
            <a:chOff x="540138" y="2000240"/>
            <a:chExt cx="6103564" cy="2857520"/>
          </a:xfrm>
        </p:grpSpPr>
        <p:pic>
          <p:nvPicPr>
            <p:cNvPr id="11" name="Grafik 10" descr="HelloWorldAppSourceCod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138" y="2000240"/>
              <a:ext cx="6103564" cy="2857520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1142976" y="4071942"/>
              <a:ext cx="5500726" cy="57150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1500166" y="3500438"/>
              <a:ext cx="1285884" cy="21431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Inhaltsplatzhalter 2"/>
          <p:cNvSpPr txBox="1">
            <a:spLocks/>
          </p:cNvSpPr>
          <p:nvPr/>
        </p:nvSpPr>
        <p:spPr>
          <a:xfrm>
            <a:off x="428596" y="2428868"/>
            <a:ext cx="6715172" cy="3625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Nachteile: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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 Viel SourceCode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 Eingabe m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ühsam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(Position, Rotation, Farben, ...)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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Nicht direkt sichtbar!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(rebuild nötig)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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Zeitaufwand!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86710" y="442913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App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715272" y="564357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Scene</a:t>
            </a:r>
            <a:endParaRPr lang="de-DE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i="1" u="sng" dirty="0" smtClean="0"/>
              <a:t>Entwicklung eines UI-Designers</a:t>
            </a:r>
          </a:p>
          <a:p>
            <a:pPr>
              <a:buNone/>
            </a:pPr>
            <a:endParaRPr lang="de-DE" sz="1600" i="1" dirty="0" smtClean="0"/>
          </a:p>
          <a:p>
            <a:pPr>
              <a:buNone/>
            </a:pPr>
            <a:r>
              <a:rPr lang="de-DE" i="1" dirty="0" smtClean="0"/>
              <a:t>	zur einfacheren und intuitiveren </a:t>
            </a:r>
            <a:r>
              <a:rPr lang="de-DE" b="1" i="1" dirty="0" smtClean="0"/>
              <a:t>Erstellung von MT-GUIs</a:t>
            </a:r>
            <a:r>
              <a:rPr lang="de-DE" i="1" dirty="0" smtClean="0"/>
              <a:t> für die javabasierte Multi-Touch-Entwicklungsplattform </a:t>
            </a:r>
            <a:r>
              <a:rPr lang="de-DE" b="1" i="1" dirty="0" smtClean="0"/>
              <a:t>MT4j</a:t>
            </a:r>
            <a:r>
              <a:rPr lang="de-DE" i="1" dirty="0" smtClean="0"/>
              <a:t>.</a:t>
            </a:r>
          </a:p>
          <a:p>
            <a:pPr>
              <a:buNone/>
            </a:pPr>
            <a:endParaRPr lang="de-DE" sz="1400" i="1" dirty="0" smtClean="0"/>
          </a:p>
          <a:p>
            <a:pPr>
              <a:buNone/>
            </a:pPr>
            <a:r>
              <a:rPr lang="de-DE" i="1" dirty="0" smtClean="0"/>
              <a:t>	Aus der visuell vorgenommenen </a:t>
            </a:r>
            <a:r>
              <a:rPr lang="de-DE" b="1" i="1" dirty="0" smtClean="0"/>
              <a:t>Oberflächenkonfiguration</a:t>
            </a:r>
            <a:r>
              <a:rPr lang="de-DE" i="1" dirty="0" smtClean="0"/>
              <a:t> soll eine </a:t>
            </a:r>
            <a:r>
              <a:rPr lang="de-DE" b="1" i="1" dirty="0" smtClean="0"/>
              <a:t>MT-Applikation generiert</a:t>
            </a:r>
            <a:r>
              <a:rPr lang="de-DE" i="1" dirty="0" smtClean="0"/>
              <a:t> werden können.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MT UI-Designer -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6429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GUI</a:t>
            </a:r>
            <a:endParaRPr lang="de-DE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Präsentationstag: Multi-Touch UI-Designer (P. Janas)</a:t>
            </a:r>
            <a:endParaRPr lang="de-DE" dirty="0"/>
          </a:p>
        </p:txBody>
      </p:sp>
      <p:pic>
        <p:nvPicPr>
          <p:cNvPr id="8" name="Grafik 7" descr="Gui Desig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366426"/>
            <a:ext cx="6314643" cy="492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498</Words>
  <Application>Microsoft Office PowerPoint</Application>
  <PresentationFormat>Bildschirmpräsentation (4:3)</PresentationFormat>
  <Paragraphs>163</Paragraphs>
  <Slides>18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Folie 1</vt:lpstr>
      <vt:lpstr>Inhalt</vt:lpstr>
      <vt:lpstr>MT4j Framework - Überblick</vt:lpstr>
      <vt:lpstr>MT4j Framework - MTApplikation</vt:lpstr>
      <vt:lpstr>MT4j Framework - MTApplikation</vt:lpstr>
      <vt:lpstr>MT4j Framework - MTApplikation</vt:lpstr>
      <vt:lpstr>MT4j Framework - MTApplikation</vt:lpstr>
      <vt:lpstr>Aufgabenstellung</vt:lpstr>
      <vt:lpstr>MT UI-Designer - Überblick</vt:lpstr>
      <vt:lpstr>MT UI-Designer - Architektur</vt:lpstr>
      <vt:lpstr>MT UI-Designer - Vorgehensweise</vt:lpstr>
      <vt:lpstr>MT UI-Designer - Vorgehensweise</vt:lpstr>
      <vt:lpstr>MT UI-Designer - Vorgehensweise</vt:lpstr>
      <vt:lpstr>MT UI-Designer - Vorgehensweise</vt:lpstr>
      <vt:lpstr>MT UI-Designer - Vorgehensweise</vt:lpstr>
      <vt:lpstr>Projektablauf</vt:lpstr>
      <vt:lpstr>Fazit</vt:lpstr>
      <vt:lpstr>Vielen Dank für Ihre Aufmerksamkeit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Multi-Touch UI-Designer</dc:title>
  <dc:creator>Janas</dc:creator>
  <cp:lastModifiedBy>Patrick Janas</cp:lastModifiedBy>
  <cp:revision>83</cp:revision>
  <dcterms:created xsi:type="dcterms:W3CDTF">2010-01-10T19:56:58Z</dcterms:created>
  <dcterms:modified xsi:type="dcterms:W3CDTF">2010-03-03T13:23:50Z</dcterms:modified>
</cp:coreProperties>
</file>